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55" d="100"/>
          <a:sy n="155" d="100"/>
        </p:scale>
        <p:origin x="414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'1.0' encoding='UTF-8' standalone='yes'?>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455673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png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5.png"/><Relationship Id="rId4" Type="http://schemas.openxmlformats.org/officeDocument/2006/relationships/image" Target="../media/image6.png"/><Relationship Id="rId5" Type="http://schemas.openxmlformats.org/officeDocument/2006/relationships/image" Target="../media/image7.png"/><Relationship Id="rId6" Type="http://schemas.openxmlformats.org/officeDocument/2006/relationships/image" Target="../media/image8.png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9.png"/><Relationship Id="rId4" Type="http://schemas.openxmlformats.org/officeDocument/2006/relationships/image" Target="../media/image10.png"/><Relationship Id="rId5" Type="http://schemas.openxmlformats.org/officeDocument/2006/relationships/image" Target="../media/image11.png"/><Relationship Id="rId6" Type="http://schemas.openxmlformats.org/officeDocument/2006/relationships/image" Target="../media/image12.png"/><Relationship Id="rId7" Type="http://schemas.openxmlformats.org/officeDocument/2006/relationships/image" Target="../media/image13.png"/><Relationship Id="rId8" Type="http://schemas.openxmlformats.org/officeDocument/2006/relationships/image" Target="../media/image14.png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15.png"/><Relationship Id="rId4" Type="http://schemas.openxmlformats.org/officeDocument/2006/relationships/image" Target="../media/image16.png"/><Relationship Id="rId5" Type="http://schemas.openxmlformats.org/officeDocument/2006/relationships/image" Target="../media/image17.png"/><Relationship Id="rId6" Type="http://schemas.openxmlformats.org/officeDocument/2006/relationships/image" Target="../media/image18.png"/><Relationship Id="rId7" Type="http://schemas.openxmlformats.org/officeDocument/2006/relationships/image" Target="../media/image19.png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20.png"/><Relationship Id="rId4" Type="http://schemas.openxmlformats.org/officeDocument/2006/relationships/image" Target="../media/image21.png"/><Relationship Id="rId5" Type="http://schemas.openxmlformats.org/officeDocument/2006/relationships/image" Target="../media/image22.png"/><Relationship Id="rId6" Type="http://schemas.openxmlformats.org/officeDocument/2006/relationships/image" Target="../media/image23.png"/><Relationship Id="rId7" Type="http://schemas.openxmlformats.org/officeDocument/2006/relationships/image" Target="../media/image24.png"/><Relationship Id="rId8" Type="http://schemas.openxmlformats.org/officeDocument/2006/relationships/image" Target="../media/image25.png"/><Relationship Id="rId9" Type="http://schemas.openxmlformats.org/officeDocument/2006/relationships/image" Target="../media/image26.png"/><Relationship Id="rId10" Type="http://schemas.openxmlformats.org/officeDocument/2006/relationships/image" Target="../media/image27.png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Relationship Id="rId3" Type="http://schemas.openxmlformats.org/officeDocument/2006/relationships/hyperlink" Target="https://forms.gle/uLnn8tNyw5JGd6k9A" TargetMode="External"/><Relationship Id="rId4" Type="http://schemas.openxmlformats.org/officeDocument/2006/relationships/image" Target="../media/image28.png"/><Relationship Id="rId5" Type="http://schemas.openxmlformats.org/officeDocument/2006/relationships/image" Target="../media/image29.png"/><Relationship Id="rId6" Type="http://schemas.openxmlformats.org/officeDocument/2006/relationships/image" Target="../media/image30.png"/><Relationship Id="rId7" Type="http://schemas.openxmlformats.org/officeDocument/2006/relationships/hyperlink" Target="https://&#50728;&#45572;&#47532;&#49464;&#51333;.kr/" TargetMode="External"/><Relationship Id="rId8" Type="http://schemas.openxmlformats.org/officeDocument/2006/relationships/image" Target="../media/image3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A1628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p/>
        </p:txBody>
      </p:sp>
      <p:sp>
        <p:nvSpPr>
          <p:cNvPr id="3" name="Shape 1"/>
          <p:cNvSpPr/>
          <p:nvPr/>
        </p:nvSpPr>
        <p:spPr>
          <a:xfrm>
            <a:off x="3238805" y="-178500"/>
            <a:ext cx="5715000" cy="5715000"/>
          </a:xfrm>
          <a:prstGeom prst="ellipse">
            <a:avLst/>
          </a:prstGeom>
          <a:solidFill>
            <a:srgbClr val="D4AF37">
              <a:alpha val="5000"/>
            </a:srgbClr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p/>
        </p:txBody>
      </p:sp>
      <p:sp>
        <p:nvSpPr>
          <p:cNvPr id="4" name="Shape 2"/>
          <p:cNvSpPr/>
          <p:nvPr/>
        </p:nvSpPr>
        <p:spPr>
          <a:xfrm>
            <a:off x="4190695" y="774305"/>
            <a:ext cx="3810305" cy="3810305"/>
          </a:xfrm>
          <a:prstGeom prst="ellipse">
            <a:avLst/>
          </a:prstGeom>
          <a:solidFill>
            <a:srgbClr val="D4AF37">
              <a:alpha val="3000"/>
            </a:srgbClr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p/>
        </p:txBody>
      </p:sp>
      <p:sp>
        <p:nvSpPr>
          <p:cNvPr id="5" name="Text 3"/>
          <p:cNvSpPr txBox="1"/>
          <p:nvPr/>
        </p:nvSpPr>
        <p:spPr>
          <a:xfrm>
            <a:off x="3293211" y="613827"/>
            <a:ext cx="5610758" cy="139080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4200" b="1" kern="0" spc="-75" dirty="0">
                <a:solidFill>
                  <a:srgbClr val="FFFFF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퍼스펙티브스 선교훈련에</a:t>
            </a:r>
            <a:endParaRPr lang="en-US" sz="4200" dirty="0"/>
          </a:p>
          <a:p>
            <a:pPr marL="0" indent="0" algn="ctr">
              <a:buNone/>
            </a:pPr>
            <a:r>
              <a:rPr lang="en-US" sz="4200" b="1" kern="0" spc="-75" dirty="0">
                <a:solidFill>
                  <a:srgbClr val="FFFFF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참여해 주세요</a:t>
            </a:r>
            <a:endParaRPr lang="en-US" sz="4200" dirty="0"/>
          </a:p>
        </p:txBody>
      </p:sp>
      <p:sp>
        <p:nvSpPr>
          <p:cNvPr id="6" name="Shape 4"/>
          <p:cNvSpPr/>
          <p:nvPr/>
        </p:nvSpPr>
        <p:spPr>
          <a:xfrm>
            <a:off x="2956255" y="2273921"/>
            <a:ext cx="6286500" cy="3534156"/>
          </a:xfrm>
          <a:prstGeom prst="roundRect">
            <a:avLst>
              <a:gd name="adj" fmla="val 837"/>
            </a:avLst>
          </a:prstGeom>
          <a:solidFill>
            <a:srgbClr val="D4AF37">
              <a:alpha val="10000"/>
            </a:srgbClr>
          </a:solidFill>
          <a:ln w="25400">
            <a:solidFill>
              <a:srgbClr val="D4AF37"/>
            </a:solidFill>
            <a:prstDash val="solid"/>
          </a:ln>
        </p:spPr>
        <p:txBody>
          <a:bodyPr/>
          <a:p/>
        </p:txBody>
      </p:sp>
      <p:sp>
        <p:nvSpPr>
          <p:cNvPr id="7" name="Text 5"/>
          <p:cNvSpPr txBox="1"/>
          <p:nvPr/>
        </p:nvSpPr>
        <p:spPr>
          <a:xfrm>
            <a:off x="3450946" y="2579330"/>
            <a:ext cx="5374843" cy="7626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600" dirty="0">
                <a:solidFill>
                  <a:srgbClr val="D4AF37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그러므로 너희는 가서 모든 족속으로 제자를 삼아</a:t>
            </a:r>
            <a:endParaRPr lang="en-US" sz="1600" dirty="0"/>
          </a:p>
          <a:p>
            <a:pPr marL="0" indent="0" algn="l">
              <a:buNone/>
            </a:pPr>
            <a:r>
              <a:rPr lang="en-US" sz="1600" dirty="0">
                <a:solidFill>
                  <a:srgbClr val="D4AF37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아버지와 아들과 성령의 이름으로 세례를 주고</a:t>
            </a:r>
            <a:endParaRPr lang="en-US" sz="1600" dirty="0"/>
          </a:p>
        </p:txBody>
      </p:sp>
      <p:sp>
        <p:nvSpPr>
          <p:cNvPr id="8" name="Text 6"/>
          <p:cNvSpPr txBox="1"/>
          <p:nvPr/>
        </p:nvSpPr>
        <p:spPr>
          <a:xfrm>
            <a:off x="3336646" y="3476357"/>
            <a:ext cx="5410505" cy="25786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300" dirty="0">
                <a:solidFill>
                  <a:srgbClr val="B8945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- 마태복음 28:19</a:t>
            </a:r>
            <a:endParaRPr lang="en-US" sz="1300" dirty="0"/>
          </a:p>
        </p:txBody>
      </p:sp>
      <p:sp>
        <p:nvSpPr>
          <p:cNvPr id="9" name="Text 7"/>
          <p:cNvSpPr txBox="1"/>
          <p:nvPr/>
        </p:nvSpPr>
        <p:spPr>
          <a:xfrm>
            <a:off x="3450946" y="3971962"/>
            <a:ext cx="5374843" cy="113385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600" dirty="0">
                <a:solidFill>
                  <a:srgbClr val="D4AF37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네가 그리스도 예수의 좋은 군사로 나와 함께 고난을 받을지니</a:t>
            </a:r>
            <a:endParaRPr lang="en-US" sz="1600" dirty="0"/>
          </a:p>
          <a:p>
            <a:pPr marL="0" indent="0" algn="l">
              <a:buNone/>
            </a:pPr>
            <a:r>
              <a:rPr lang="en-US" sz="1600" dirty="0">
                <a:solidFill>
                  <a:srgbClr val="D4AF37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군사로 다니는 자는 자기 생활에 얽매이는 자가 하나도 없나니</a:t>
            </a:r>
            <a:endParaRPr lang="en-US" sz="1600" dirty="0"/>
          </a:p>
          <a:p>
            <a:pPr marL="0" indent="0" algn="l">
              <a:buNone/>
            </a:pPr>
            <a:r>
              <a:rPr lang="en-US" sz="1600" dirty="0">
                <a:solidFill>
                  <a:srgbClr val="D4AF37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이는 군사로 모집한 자를 기쁘게 하려 함이라</a:t>
            </a:r>
            <a:endParaRPr lang="en-US" sz="1600" dirty="0"/>
          </a:p>
        </p:txBody>
      </p:sp>
      <p:sp>
        <p:nvSpPr>
          <p:cNvPr id="10" name="Text 8"/>
          <p:cNvSpPr txBox="1"/>
          <p:nvPr/>
        </p:nvSpPr>
        <p:spPr>
          <a:xfrm>
            <a:off x="3336646" y="5245721"/>
            <a:ext cx="5410505" cy="25786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300" dirty="0">
                <a:solidFill>
                  <a:srgbClr val="B8945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- 디모데후서 2:3-4</a:t>
            </a:r>
            <a:endParaRPr lang="en-US" sz="1300" dirty="0"/>
          </a:p>
        </p:txBody>
      </p:sp>
      <p:sp>
        <p:nvSpPr>
          <p:cNvPr id="11" name="Text 9"/>
          <p:cNvSpPr txBox="1"/>
          <p:nvPr/>
        </p:nvSpPr>
        <p:spPr>
          <a:xfrm>
            <a:off x="2721254" y="5900293"/>
            <a:ext cx="6758330" cy="85770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2100" dirty="0">
                <a:solidFill>
                  <a:srgbClr val="E0E0E0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소명 앞에 서는 시간</a:t>
            </a:r>
            <a:endParaRPr lang="en-US" sz="2100" dirty="0"/>
          </a:p>
          <a:p>
            <a:pPr marL="0" indent="0" algn="ctr">
              <a:buNone/>
            </a:pPr>
            <a:r>
              <a:rPr lang="en-US" sz="2100" dirty="0">
                <a:solidFill>
                  <a:srgbClr val="E0E0E0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어두움 가운데 비추는 빛처럼, 주님의 부르심에 응답하십시오</a:t>
            </a:r>
            <a:endParaRPr lang="en-US" sz="2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A1628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p/>
        </p:txBody>
      </p:sp>
      <p:sp>
        <p:nvSpPr>
          <p:cNvPr id="3" name="Shape 1"/>
          <p:cNvSpPr/>
          <p:nvPr/>
        </p:nvSpPr>
        <p:spPr>
          <a:xfrm>
            <a:off x="8382305" y="-952805"/>
            <a:ext cx="4762195" cy="4762195"/>
          </a:xfrm>
          <a:prstGeom prst="ellipse">
            <a:avLst/>
          </a:prstGeom>
          <a:solidFill>
            <a:srgbClr val="D4AF37">
              <a:alpha val="3000"/>
            </a:srgbClr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p/>
        </p:txBody>
      </p:sp>
      <p:sp>
        <p:nvSpPr>
          <p:cNvPr id="4" name="Shape 2"/>
          <p:cNvSpPr/>
          <p:nvPr/>
        </p:nvSpPr>
        <p:spPr>
          <a:xfrm>
            <a:off x="4733849" y="666598"/>
            <a:ext cx="28346" cy="5524805"/>
          </a:xfrm>
          <a:prstGeom prst="rect">
            <a:avLst/>
          </a:prstGeom>
          <a:solidFill>
            <a:srgbClr val="D4AF37"/>
          </a:solidFill>
          <a:ln w="12700">
            <a:solidFill>
              <a:srgbClr val="D4AF37">
                <a:alpha val="0"/>
              </a:srgbClr>
            </a:solidFill>
            <a:prstDash val="solid"/>
          </a:ln>
        </p:spPr>
        <p:txBody>
          <a:bodyPr/>
          <a:p/>
        </p:txBody>
      </p:sp>
      <p:sp>
        <p:nvSpPr>
          <p:cNvPr id="5" name="Text 3"/>
          <p:cNvSpPr txBox="1"/>
          <p:nvPr/>
        </p:nvSpPr>
        <p:spPr>
          <a:xfrm>
            <a:off x="761695" y="2053742"/>
            <a:ext cx="3735324" cy="146761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4800" b="1" dirty="0">
                <a:solidFill>
                  <a:srgbClr val="D4AF37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퍼스펙티브스란?</a:t>
            </a:r>
            <a:endParaRPr lang="en-US" sz="4800" dirty="0"/>
          </a:p>
        </p:txBody>
      </p:sp>
      <p:sp>
        <p:nvSpPr>
          <p:cNvPr id="6" name="Text 4"/>
          <p:cNvSpPr txBox="1"/>
          <p:nvPr/>
        </p:nvSpPr>
        <p:spPr>
          <a:xfrm>
            <a:off x="761695" y="3706978"/>
            <a:ext cx="3676802" cy="1105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800" dirty="0">
                <a:solidFill>
                  <a:srgbClr val="E0E0E0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예수님의 좋은 군사가</a:t>
            </a:r>
            <a:endParaRPr lang="en-US" sz="1800" dirty="0"/>
          </a:p>
          <a:p>
            <a:pPr marL="0" indent="0" algn="l">
              <a:buNone/>
            </a:pPr>
            <a:r>
              <a:rPr lang="en-US" sz="1800" dirty="0">
                <a:solidFill>
                  <a:srgbClr val="E0E0E0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되기 위한</a:t>
            </a:r>
            <a:endParaRPr lang="en-US" sz="1800" dirty="0"/>
          </a:p>
          <a:p>
            <a:pPr marL="0" indent="0" algn="l">
              <a:buNone/>
            </a:pPr>
            <a:r>
              <a:rPr lang="en-US" sz="1800" dirty="0">
                <a:solidFill>
                  <a:srgbClr val="E0E0E0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기본군사훈련</a:t>
            </a:r>
            <a:endParaRPr lang="en-US" sz="1800" dirty="0"/>
          </a:p>
        </p:txBody>
      </p:sp>
      <p:sp>
        <p:nvSpPr>
          <p:cNvPr id="7" name="Text 5"/>
          <p:cNvSpPr txBox="1"/>
          <p:nvPr/>
        </p:nvSpPr>
        <p:spPr>
          <a:xfrm>
            <a:off x="6048756" y="1397203"/>
            <a:ext cx="5572354" cy="37216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900" b="1" dirty="0">
                <a:solidFill>
                  <a:srgbClr val="FFFFF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기본군사훈련</a:t>
            </a:r>
            <a:endParaRPr lang="en-US" sz="1900" dirty="0"/>
          </a:p>
        </p:txBody>
      </p:sp>
      <p:sp>
        <p:nvSpPr>
          <p:cNvPr id="8" name="Text 6"/>
          <p:cNvSpPr txBox="1"/>
          <p:nvPr/>
        </p:nvSpPr>
        <p:spPr>
          <a:xfrm>
            <a:off x="6048756" y="1883664"/>
            <a:ext cx="5458054" cy="59070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300" dirty="0">
                <a:solidFill>
                  <a:srgbClr val="B8B8B8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예수님의 좋은 군사로 헌신하기 위한 필수 과정으로, 영적 전쟁에 대비하는 훈련입니다.</a:t>
            </a:r>
            <a:endParaRPr lang="en-US" sz="1300" dirty="0"/>
          </a:p>
        </p:txBody>
      </p:sp>
      <p:sp>
        <p:nvSpPr>
          <p:cNvPr id="9" name="Text 7"/>
          <p:cNvSpPr txBox="1"/>
          <p:nvPr/>
        </p:nvSpPr>
        <p:spPr>
          <a:xfrm>
            <a:off x="6048756" y="2894990"/>
            <a:ext cx="5572354" cy="37216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900" b="1" dirty="0">
                <a:solidFill>
                  <a:srgbClr val="FFFFF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12주 체계적 과정</a:t>
            </a:r>
            <a:endParaRPr lang="en-US" sz="1900" dirty="0"/>
          </a:p>
        </p:txBody>
      </p:sp>
      <p:sp>
        <p:nvSpPr>
          <p:cNvPr id="10" name="Text 8"/>
          <p:cNvSpPr txBox="1"/>
          <p:nvPr/>
        </p:nvSpPr>
        <p:spPr>
          <a:xfrm>
            <a:off x="6048756" y="3380537"/>
            <a:ext cx="5458054" cy="59070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300" dirty="0">
                <a:solidFill>
                  <a:srgbClr val="B8B8B8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성경적·역사적·문화적·전략적 관점으로 선교를 총체적으로 학습하는 12주 커리큘럼</a:t>
            </a:r>
            <a:endParaRPr lang="en-US" sz="1300" dirty="0"/>
          </a:p>
        </p:txBody>
      </p:sp>
      <p:sp>
        <p:nvSpPr>
          <p:cNvPr id="11" name="Text 9"/>
          <p:cNvSpPr txBox="1"/>
          <p:nvPr/>
        </p:nvSpPr>
        <p:spPr>
          <a:xfrm>
            <a:off x="6048756" y="4391863"/>
            <a:ext cx="5572354" cy="37216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900" b="1" dirty="0">
                <a:solidFill>
                  <a:srgbClr val="FFFFF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명확한 목표</a:t>
            </a:r>
            <a:endParaRPr lang="en-US" sz="1900" dirty="0"/>
          </a:p>
        </p:txBody>
      </p:sp>
      <p:sp>
        <p:nvSpPr>
          <p:cNvPr id="12" name="Text 10"/>
          <p:cNvSpPr txBox="1"/>
          <p:nvPr/>
        </p:nvSpPr>
        <p:spPr>
          <a:xfrm>
            <a:off x="6048756" y="4877410"/>
            <a:ext cx="5458054" cy="59070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300" dirty="0">
                <a:solidFill>
                  <a:srgbClr val="B8B8B8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소명 확증, 순종의 훈련, 선교사와의 실제 동역 역량을 강화하여 하나님 나라 확장에 동참</a:t>
            </a:r>
            <a:endParaRPr lang="en-US" sz="1300" dirty="0"/>
          </a:p>
        </p:txBody>
      </p:sp>
      <p:pic>
        <p:nvPicPr>
          <p:cNvPr id="13" name="Image 0" descr="preencoded.png"/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5381244" y="1511503"/>
            <a:ext cx="381305" cy="381305"/>
          </a:xfrm>
          <a:prstGeom prst="rect">
            <a:avLst/>
          </a:prstGeom>
        </p:spPr>
      </p:pic>
      <p:pic>
        <p:nvPicPr>
          <p:cNvPr id="14" name="Image 1" descr="preencoded.png"/>
          <p:cNvPicPr>
            <a:picLocks noChangeAspect="1"/>
          </p:cNvPicPr>
          <p:nvPr/>
        </p:nvPicPr>
        <p:blipFill>
          <a:blip r:embed="rId4"/>
          <a:srcRect t="-13" b="-13"/>
          <a:stretch/>
        </p:blipFill>
        <p:spPr>
          <a:xfrm>
            <a:off x="5357470" y="3009290"/>
            <a:ext cx="428854" cy="381305"/>
          </a:xfrm>
          <a:prstGeom prst="rect">
            <a:avLst/>
          </a:prstGeom>
        </p:spPr>
      </p:pic>
      <p:pic>
        <p:nvPicPr>
          <p:cNvPr id="15" name="Image 2" descr="preencoded.png"/>
          <p:cNvPicPr>
            <a:picLocks noChangeAspect="1"/>
          </p:cNvPicPr>
          <p:nvPr/>
        </p:nvPicPr>
        <p:blipFill>
          <a:blip r:embed="rId5"/>
          <a:srcRect/>
          <a:stretch/>
        </p:blipFill>
        <p:spPr>
          <a:xfrm>
            <a:off x="5381244" y="4506163"/>
            <a:ext cx="381305" cy="381305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A1628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p/>
        </p:txBody>
      </p:sp>
      <p:sp>
        <p:nvSpPr>
          <p:cNvPr id="3" name="Shape 1"/>
          <p:cNvSpPr/>
          <p:nvPr/>
        </p:nvSpPr>
        <p:spPr>
          <a:xfrm>
            <a:off x="8382305" y="-952805"/>
            <a:ext cx="4762195" cy="4762195"/>
          </a:xfrm>
          <a:prstGeom prst="ellipse">
            <a:avLst/>
          </a:prstGeom>
          <a:solidFill>
            <a:srgbClr val="D4AF37">
              <a:alpha val="3000"/>
            </a:srgbClr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p/>
        </p:txBody>
      </p:sp>
      <p:sp>
        <p:nvSpPr>
          <p:cNvPr id="4" name="Shape 2"/>
          <p:cNvSpPr/>
          <p:nvPr/>
        </p:nvSpPr>
        <p:spPr>
          <a:xfrm>
            <a:off x="4733849" y="666598"/>
            <a:ext cx="28346" cy="5524805"/>
          </a:xfrm>
          <a:prstGeom prst="rect">
            <a:avLst/>
          </a:prstGeom>
          <a:solidFill>
            <a:srgbClr val="D4AF37"/>
          </a:solidFill>
          <a:ln w="12700">
            <a:solidFill>
              <a:srgbClr val="D4AF37">
                <a:alpha val="0"/>
              </a:srgbClr>
            </a:solidFill>
            <a:prstDash val="solid"/>
          </a:ln>
        </p:spPr>
        <p:txBody>
          <a:bodyPr/>
          <a:p/>
        </p:txBody>
      </p:sp>
      <p:sp>
        <p:nvSpPr>
          <p:cNvPr id="5" name="Text 3"/>
          <p:cNvSpPr txBox="1"/>
          <p:nvPr/>
        </p:nvSpPr>
        <p:spPr>
          <a:xfrm>
            <a:off x="761695" y="2305202"/>
            <a:ext cx="3735324" cy="13341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4300" b="1" dirty="0">
                <a:solidFill>
                  <a:srgbClr val="D4AF37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왜 훈련이</a:t>
            </a:r>
            <a:endParaRPr lang="en-US" sz="4300" dirty="0"/>
          </a:p>
          <a:p>
            <a:pPr marL="0" indent="0" algn="l">
              <a:buNone/>
            </a:pPr>
            <a:r>
              <a:rPr lang="en-US" sz="4300" b="1" dirty="0">
                <a:solidFill>
                  <a:srgbClr val="D4AF37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필요한가?</a:t>
            </a:r>
            <a:endParaRPr lang="en-US" sz="4300" dirty="0"/>
          </a:p>
        </p:txBody>
      </p:sp>
      <p:sp>
        <p:nvSpPr>
          <p:cNvPr id="6" name="Text 4"/>
          <p:cNvSpPr txBox="1"/>
          <p:nvPr/>
        </p:nvSpPr>
        <p:spPr>
          <a:xfrm>
            <a:off x="761695" y="3821278"/>
            <a:ext cx="3676802" cy="73426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800" dirty="0">
                <a:solidFill>
                  <a:srgbClr val="E0E0E0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훈련은 정체성을</a:t>
            </a:r>
            <a:endParaRPr lang="en-US" sz="1800" dirty="0"/>
          </a:p>
          <a:p>
            <a:pPr marL="0" indent="0" algn="l">
              <a:buNone/>
            </a:pPr>
            <a:r>
              <a:rPr lang="en-US" sz="1800" dirty="0">
                <a:solidFill>
                  <a:srgbClr val="E0E0E0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변화시킵니다</a:t>
            </a:r>
            <a:endParaRPr lang="en-US" sz="1800" dirty="0"/>
          </a:p>
        </p:txBody>
      </p:sp>
      <p:sp>
        <p:nvSpPr>
          <p:cNvPr id="7" name="Text 5"/>
          <p:cNvSpPr txBox="1"/>
          <p:nvPr/>
        </p:nvSpPr>
        <p:spPr>
          <a:xfrm>
            <a:off x="6048756" y="1058875"/>
            <a:ext cx="5572354" cy="34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800" b="1" dirty="0">
                <a:solidFill>
                  <a:srgbClr val="FFFFF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정체성의 변화</a:t>
            </a:r>
            <a:endParaRPr lang="en-US" sz="1800" dirty="0"/>
          </a:p>
        </p:txBody>
      </p:sp>
      <p:sp>
        <p:nvSpPr>
          <p:cNvPr id="8" name="Text 6"/>
          <p:cNvSpPr txBox="1"/>
          <p:nvPr/>
        </p:nvSpPr>
        <p:spPr>
          <a:xfrm>
            <a:off x="6048756" y="1496873"/>
            <a:ext cx="5458054" cy="5239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200" dirty="0">
                <a:solidFill>
                  <a:srgbClr val="B8B8B8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6주 군사훈련이 사회인을 군인으로 바꾸듯, 훈련은 정체성을 바꿉니다. 영적 군사로 거듭나는 과정입니다.</a:t>
            </a:r>
            <a:endParaRPr lang="en-US" sz="1200" dirty="0"/>
          </a:p>
        </p:txBody>
      </p:sp>
      <p:sp>
        <p:nvSpPr>
          <p:cNvPr id="9" name="Text 7"/>
          <p:cNvSpPr txBox="1"/>
          <p:nvPr/>
        </p:nvSpPr>
        <p:spPr>
          <a:xfrm>
            <a:off x="6048756" y="2319833"/>
            <a:ext cx="5572354" cy="34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800" b="1" dirty="0">
                <a:solidFill>
                  <a:srgbClr val="FFFFF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내적 변화</a:t>
            </a:r>
            <a:endParaRPr lang="en-US" sz="1800" dirty="0"/>
          </a:p>
        </p:txBody>
      </p:sp>
      <p:sp>
        <p:nvSpPr>
          <p:cNvPr id="10" name="Text 8"/>
          <p:cNvSpPr txBox="1"/>
          <p:nvPr/>
        </p:nvSpPr>
        <p:spPr>
          <a:xfrm>
            <a:off x="6048756" y="2758745"/>
            <a:ext cx="5458054" cy="5239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200" dirty="0">
                <a:solidFill>
                  <a:srgbClr val="B8B8B8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규율·순종·팀워크·인내를 배우는 시간. 불편함과 고통을 통해 강해지는 영적 근육을 키웁니다.</a:t>
            </a:r>
            <a:endParaRPr lang="en-US" sz="1200" dirty="0"/>
          </a:p>
        </p:txBody>
      </p:sp>
      <p:sp>
        <p:nvSpPr>
          <p:cNvPr id="11" name="Text 9"/>
          <p:cNvSpPr txBox="1"/>
          <p:nvPr/>
        </p:nvSpPr>
        <p:spPr>
          <a:xfrm>
            <a:off x="6048756" y="3581705"/>
            <a:ext cx="5572354" cy="34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800" b="1" dirty="0">
                <a:solidFill>
                  <a:srgbClr val="FFFFF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영적 전쟁 대비</a:t>
            </a:r>
            <a:endParaRPr lang="en-US" sz="1800" dirty="0"/>
          </a:p>
        </p:txBody>
      </p:sp>
      <p:sp>
        <p:nvSpPr>
          <p:cNvPr id="12" name="Text 10"/>
          <p:cNvSpPr txBox="1"/>
          <p:nvPr/>
        </p:nvSpPr>
        <p:spPr>
          <a:xfrm>
            <a:off x="6048756" y="4019702"/>
            <a:ext cx="5458054" cy="5239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200" dirty="0">
                <a:solidFill>
                  <a:srgbClr val="B8B8B8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편안함을 내려놓고 말씀과 공동체로 무장합니다. 치열한 선교 현장에 대비하는 실전 훈련입니다.</a:t>
            </a:r>
            <a:endParaRPr lang="en-US" sz="1200" dirty="0"/>
          </a:p>
        </p:txBody>
      </p:sp>
      <p:sp>
        <p:nvSpPr>
          <p:cNvPr id="13" name="Text 11"/>
          <p:cNvSpPr txBox="1"/>
          <p:nvPr/>
        </p:nvSpPr>
        <p:spPr>
          <a:xfrm>
            <a:off x="6048756" y="4842662"/>
            <a:ext cx="5572354" cy="34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800" b="1" dirty="0">
                <a:solidFill>
                  <a:srgbClr val="FFFFF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투자로서의 훈련</a:t>
            </a:r>
            <a:endParaRPr lang="en-US" sz="1800" dirty="0"/>
          </a:p>
        </p:txBody>
      </p:sp>
      <p:sp>
        <p:nvSpPr>
          <p:cNvPr id="14" name="Text 12"/>
          <p:cNvSpPr txBox="1"/>
          <p:nvPr/>
        </p:nvSpPr>
        <p:spPr>
          <a:xfrm>
            <a:off x="6048756" y="5280660"/>
            <a:ext cx="5458054" cy="5239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200" dirty="0">
                <a:solidFill>
                  <a:srgbClr val="B8B8B8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비용과 시간의 부담은 사명자의 삶으로 전환하기 위한 투자입니다. 주님이 책임져 주실 것입니다.</a:t>
            </a:r>
            <a:endParaRPr lang="en-US" sz="1200" dirty="0"/>
          </a:p>
        </p:txBody>
      </p:sp>
      <p:pic>
        <p:nvPicPr>
          <p:cNvPr id="15" name="Image 0" descr="preencoded.png"/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5400446" y="1168603"/>
            <a:ext cx="342900" cy="342900"/>
          </a:xfrm>
          <a:prstGeom prst="rect">
            <a:avLst/>
          </a:prstGeom>
        </p:spPr>
      </p:pic>
      <p:pic>
        <p:nvPicPr>
          <p:cNvPr id="16" name="Image 1" descr="preencoded.png"/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>
            <a:off x="5400446" y="2429561"/>
            <a:ext cx="342900" cy="342900"/>
          </a:xfrm>
          <a:prstGeom prst="rect">
            <a:avLst/>
          </a:prstGeom>
        </p:spPr>
      </p:pic>
      <p:pic>
        <p:nvPicPr>
          <p:cNvPr id="17" name="Image 2" descr="preencoded.png"/>
          <p:cNvPicPr>
            <a:picLocks noChangeAspect="1"/>
          </p:cNvPicPr>
          <p:nvPr/>
        </p:nvPicPr>
        <p:blipFill>
          <a:blip r:embed="rId5"/>
          <a:srcRect/>
          <a:stretch/>
        </p:blipFill>
        <p:spPr>
          <a:xfrm>
            <a:off x="5400446" y="3690518"/>
            <a:ext cx="342900" cy="342900"/>
          </a:xfrm>
          <a:prstGeom prst="rect">
            <a:avLst/>
          </a:prstGeom>
        </p:spPr>
      </p:pic>
      <p:pic>
        <p:nvPicPr>
          <p:cNvPr id="18" name="Image 3" descr="preencoded.png"/>
          <p:cNvPicPr>
            <a:picLocks noChangeAspect="1"/>
          </p:cNvPicPr>
          <p:nvPr/>
        </p:nvPicPr>
        <p:blipFill>
          <a:blip r:embed="rId6"/>
          <a:srcRect/>
          <a:stretch/>
        </p:blipFill>
        <p:spPr>
          <a:xfrm>
            <a:off x="5400446" y="4952390"/>
            <a:ext cx="342900" cy="34290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A1628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p/>
        </p:txBody>
      </p:sp>
      <p:sp>
        <p:nvSpPr>
          <p:cNvPr id="3" name="Shape 1"/>
          <p:cNvSpPr/>
          <p:nvPr/>
        </p:nvSpPr>
        <p:spPr>
          <a:xfrm>
            <a:off x="3238805" y="571500"/>
            <a:ext cx="5715000" cy="5715000"/>
          </a:xfrm>
          <a:prstGeom prst="ellipse">
            <a:avLst/>
          </a:prstGeom>
          <a:solidFill>
            <a:srgbClr val="D4AF37">
              <a:alpha val="3000"/>
            </a:srgbClr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p/>
        </p:txBody>
      </p:sp>
      <p:sp>
        <p:nvSpPr>
          <p:cNvPr id="4" name="Text 2"/>
          <p:cNvSpPr txBox="1"/>
          <p:nvPr/>
        </p:nvSpPr>
        <p:spPr>
          <a:xfrm>
            <a:off x="515722" y="571500"/>
            <a:ext cx="11162081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600" b="1" dirty="0">
                <a:solidFill>
                  <a:srgbClr val="D4AF37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공군 비유: 우리는 같은 임무를 수행합니다</a:t>
            </a:r>
            <a:endParaRPr lang="en-US" sz="3600" dirty="0"/>
          </a:p>
        </p:txBody>
      </p:sp>
      <p:sp>
        <p:nvSpPr>
          <p:cNvPr id="5" name="Text 3"/>
          <p:cNvSpPr txBox="1"/>
          <p:nvPr/>
        </p:nvSpPr>
        <p:spPr>
          <a:xfrm>
            <a:off x="666598" y="1399946"/>
            <a:ext cx="10858500" cy="3145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dirty="0">
                <a:solidFill>
                  <a:srgbClr val="E0E0E0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선교는 각자의 자리에서 함께하는 사명입니다</a:t>
            </a:r>
            <a:endParaRPr lang="en-US" sz="1600" dirty="0"/>
          </a:p>
        </p:txBody>
      </p:sp>
      <p:pic>
        <p:nvPicPr>
          <p:cNvPr id="6" name="Image 0" descr="preencoded.png"/>
          <p:cNvPicPr>
            <a:picLocks noChangeAspect="1"/>
          </p:cNvPicPr>
          <p:nvPr/>
        </p:nvPicPr>
        <p:blipFill>
          <a:blip r:embed="rId3"/>
          <a:srcRect l="-17" r="-17"/>
          <a:stretch/>
        </p:blipFill>
        <p:spPr>
          <a:xfrm>
            <a:off x="3961181" y="4094683"/>
            <a:ext cx="333756" cy="381305"/>
          </a:xfrm>
          <a:prstGeom prst="rect">
            <a:avLst/>
          </a:prstGeom>
        </p:spPr>
      </p:pic>
      <p:pic>
        <p:nvPicPr>
          <p:cNvPr id="7" name="Image 1" descr="preencoded.png"/>
          <p:cNvPicPr>
            <a:picLocks noChangeAspect="1"/>
          </p:cNvPicPr>
          <p:nvPr/>
        </p:nvPicPr>
        <p:blipFill>
          <a:blip r:embed="rId3"/>
          <a:srcRect l="-17" r="-17"/>
          <a:stretch/>
        </p:blipFill>
        <p:spPr>
          <a:xfrm>
            <a:off x="7897673" y="4094683"/>
            <a:ext cx="333756" cy="381305"/>
          </a:xfrm>
          <a:prstGeom prst="rect">
            <a:avLst/>
          </a:prstGeom>
        </p:spPr>
      </p:pic>
      <p:sp>
        <p:nvSpPr>
          <p:cNvPr id="8" name="Shape 4"/>
          <p:cNvSpPr/>
          <p:nvPr/>
        </p:nvSpPr>
        <p:spPr>
          <a:xfrm>
            <a:off x="761695" y="6761074"/>
            <a:ext cx="10668305" cy="1162202"/>
          </a:xfrm>
          <a:prstGeom prst="roundRect">
            <a:avLst>
              <a:gd name="adj" fmla="val 7739"/>
            </a:avLst>
          </a:prstGeom>
          <a:solidFill>
            <a:srgbClr val="D4AF37">
              <a:alpha val="10000"/>
            </a:srgbClr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p/>
        </p:txBody>
      </p:sp>
      <p:sp>
        <p:nvSpPr>
          <p:cNvPr id="9" name="Text 5"/>
          <p:cNvSpPr txBox="1"/>
          <p:nvPr/>
        </p:nvSpPr>
        <p:spPr>
          <a:xfrm>
            <a:off x="957377" y="6998818"/>
            <a:ext cx="10277856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D4AF37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나는 어디에 속해 있나요?</a:t>
            </a:r>
            <a:endParaRPr lang="en-US" sz="1800" dirty="0"/>
          </a:p>
          <a:p>
            <a:pPr marL="0" indent="0" algn="ctr">
              <a:buNone/>
            </a:pPr>
            <a:r>
              <a:rPr lang="en-US" sz="1800" dirty="0">
                <a:solidFill>
                  <a:srgbClr val="FFFFF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3번에 속한 분이면 1번과 2번으로 오십시오</a:t>
            </a:r>
            <a:endParaRPr lang="en-US" sz="1800" dirty="0"/>
          </a:p>
        </p:txBody>
      </p:sp>
      <p:pic>
        <p:nvPicPr>
          <p:cNvPr id="10" name="Image 2" descr="preencoded.png"/>
          <p:cNvPicPr>
            <a:picLocks noChangeAspect="1"/>
          </p:cNvPicPr>
          <p:nvPr/>
        </p:nvPicPr>
        <p:blipFill>
          <a:blip r:embed="rId4"/>
          <a:srcRect l="-12" r="-12"/>
          <a:stretch/>
        </p:blipFill>
        <p:spPr>
          <a:xfrm>
            <a:off x="761695" y="2190902"/>
            <a:ext cx="2794406" cy="4188866"/>
          </a:xfrm>
          <a:prstGeom prst="rect">
            <a:avLst/>
          </a:prstGeom>
        </p:spPr>
      </p:pic>
      <p:sp>
        <p:nvSpPr>
          <p:cNvPr id="11" name="Text 6"/>
          <p:cNvSpPr txBox="1"/>
          <p:nvPr/>
        </p:nvSpPr>
        <p:spPr>
          <a:xfrm>
            <a:off x="1019556" y="2400300"/>
            <a:ext cx="286207" cy="5148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700" b="1" dirty="0">
                <a:solidFill>
                  <a:srgbClr val="D4AF37">
                    <a:alpha val="30000"/>
                  </a:srgbClr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1</a:t>
            </a:r>
            <a:endParaRPr lang="en-US" sz="2700" dirty="0"/>
          </a:p>
        </p:txBody>
      </p:sp>
      <p:pic>
        <p:nvPicPr>
          <p:cNvPr id="12" name="Image 3" descr="preencoded.png"/>
          <p:cNvPicPr>
            <a:picLocks noChangeAspect="1"/>
          </p:cNvPicPr>
          <p:nvPr/>
        </p:nvPicPr>
        <p:blipFill>
          <a:blip r:embed="rId5"/>
          <a:srcRect l="-36" r="-36"/>
          <a:stretch/>
        </p:blipFill>
        <p:spPr>
          <a:xfrm>
            <a:off x="1682496" y="2958084"/>
            <a:ext cx="952805" cy="761695"/>
          </a:xfrm>
          <a:prstGeom prst="rect">
            <a:avLst/>
          </a:prstGeom>
        </p:spPr>
      </p:pic>
      <p:sp>
        <p:nvSpPr>
          <p:cNvPr id="13" name="Text 7"/>
          <p:cNvSpPr txBox="1"/>
          <p:nvPr/>
        </p:nvSpPr>
        <p:spPr>
          <a:xfrm>
            <a:off x="1735531" y="4101084"/>
            <a:ext cx="853135" cy="4005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100" b="1" dirty="0">
                <a:solidFill>
                  <a:srgbClr val="FFFFF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비행사</a:t>
            </a:r>
            <a:endParaRPr lang="en-US" sz="2100" dirty="0"/>
          </a:p>
        </p:txBody>
      </p:sp>
      <p:sp>
        <p:nvSpPr>
          <p:cNvPr id="14" name="Text 8"/>
          <p:cNvSpPr txBox="1"/>
          <p:nvPr/>
        </p:nvSpPr>
        <p:spPr>
          <a:xfrm>
            <a:off x="1858061" y="4596689"/>
            <a:ext cx="609905" cy="286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dirty="0">
                <a:solidFill>
                  <a:srgbClr val="D4AF37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선교사</a:t>
            </a:r>
            <a:endParaRPr lang="en-US" sz="1500" dirty="0"/>
          </a:p>
        </p:txBody>
      </p:sp>
      <p:sp>
        <p:nvSpPr>
          <p:cNvPr id="15" name="Text 9"/>
          <p:cNvSpPr txBox="1"/>
          <p:nvPr/>
        </p:nvSpPr>
        <p:spPr>
          <a:xfrm>
            <a:off x="1123798" y="5073091"/>
            <a:ext cx="2076602" cy="78181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1200" dirty="0">
                <a:solidFill>
                  <a:srgbClr val="B8B8B8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비행기를 조종하는 비행사들.</a:t>
            </a:r>
            <a:endParaRPr lang="en-US" sz="1200" dirty="0"/>
          </a:p>
          <a:p>
            <a:pPr marL="0" indent="0" algn="ctr">
              <a:buNone/>
            </a:pPr>
            <a:r>
              <a:rPr lang="en-US" sz="1200" dirty="0">
                <a:solidFill>
                  <a:srgbClr val="B8B8B8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복음 전선 최전방에서</a:t>
            </a:r>
            <a:endParaRPr lang="en-US" sz="1200" dirty="0"/>
          </a:p>
          <a:p>
            <a:pPr marL="0" indent="0" algn="ctr">
              <a:buNone/>
            </a:pPr>
            <a:r>
              <a:rPr lang="en-US" sz="1200" dirty="0">
                <a:solidFill>
                  <a:srgbClr val="B8B8B8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파송과 현장 사역을 담당합니다.</a:t>
            </a:r>
            <a:endParaRPr lang="en-US" sz="1200" dirty="0"/>
          </a:p>
        </p:txBody>
      </p:sp>
      <p:pic>
        <p:nvPicPr>
          <p:cNvPr id="16" name="Image 4" descr="preencoded.png"/>
          <p:cNvPicPr>
            <a:picLocks noChangeAspect="1"/>
          </p:cNvPicPr>
          <p:nvPr/>
        </p:nvPicPr>
        <p:blipFill>
          <a:blip r:embed="rId6"/>
          <a:srcRect l="-10" r="-10"/>
          <a:stretch/>
        </p:blipFill>
        <p:spPr>
          <a:xfrm>
            <a:off x="4699102" y="2190902"/>
            <a:ext cx="2794406" cy="4188866"/>
          </a:xfrm>
          <a:prstGeom prst="rect">
            <a:avLst/>
          </a:prstGeom>
        </p:spPr>
      </p:pic>
      <p:sp>
        <p:nvSpPr>
          <p:cNvPr id="17" name="Text 10"/>
          <p:cNvSpPr txBox="1"/>
          <p:nvPr/>
        </p:nvSpPr>
        <p:spPr>
          <a:xfrm>
            <a:off x="4956048" y="2400300"/>
            <a:ext cx="286207" cy="5148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700" b="1" dirty="0">
                <a:solidFill>
                  <a:srgbClr val="D4AF37">
                    <a:alpha val="30000"/>
                  </a:srgbClr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2</a:t>
            </a:r>
            <a:endParaRPr lang="en-US" sz="2700" dirty="0"/>
          </a:p>
        </p:txBody>
      </p:sp>
      <p:pic>
        <p:nvPicPr>
          <p:cNvPr id="18" name="Image 5" descr="preencoded.png"/>
          <p:cNvPicPr>
            <a:picLocks noChangeAspect="1"/>
          </p:cNvPicPr>
          <p:nvPr/>
        </p:nvPicPr>
        <p:blipFill>
          <a:blip r:embed="rId7"/>
          <a:srcRect/>
          <a:stretch/>
        </p:blipFill>
        <p:spPr>
          <a:xfrm>
            <a:off x="5715000" y="2958084"/>
            <a:ext cx="761695" cy="761695"/>
          </a:xfrm>
          <a:prstGeom prst="rect">
            <a:avLst/>
          </a:prstGeom>
        </p:spPr>
      </p:pic>
      <p:sp>
        <p:nvSpPr>
          <p:cNvPr id="19" name="Text 11"/>
          <p:cNvSpPr txBox="1"/>
          <p:nvPr/>
        </p:nvSpPr>
        <p:spPr>
          <a:xfrm>
            <a:off x="5442509" y="4101084"/>
            <a:ext cx="1308506" cy="4005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100" b="1" dirty="0">
                <a:solidFill>
                  <a:srgbClr val="FFFFF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정비 군인</a:t>
            </a:r>
            <a:endParaRPr lang="en-US" sz="2100" dirty="0"/>
          </a:p>
        </p:txBody>
      </p:sp>
      <p:sp>
        <p:nvSpPr>
          <p:cNvPr id="20" name="Text 12"/>
          <p:cNvSpPr txBox="1"/>
          <p:nvPr/>
        </p:nvSpPr>
        <p:spPr>
          <a:xfrm>
            <a:off x="5603443" y="4596689"/>
            <a:ext cx="984809" cy="286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dirty="0">
                <a:solidFill>
                  <a:srgbClr val="D4AF37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선교동역자</a:t>
            </a:r>
            <a:endParaRPr lang="en-US" sz="1500" dirty="0"/>
          </a:p>
        </p:txBody>
      </p:sp>
      <p:sp>
        <p:nvSpPr>
          <p:cNvPr id="21" name="Text 13"/>
          <p:cNvSpPr txBox="1"/>
          <p:nvPr/>
        </p:nvSpPr>
        <p:spPr>
          <a:xfrm>
            <a:off x="5018227" y="5073091"/>
            <a:ext cx="2162556" cy="78181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1200" dirty="0">
                <a:solidFill>
                  <a:srgbClr val="B8B8B8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비행기를 날 수 있게 돕는 군인들.</a:t>
            </a:r>
            <a:endParaRPr lang="en-US" sz="1200" dirty="0"/>
          </a:p>
          <a:p>
            <a:pPr marL="0" indent="0" algn="ctr">
              <a:buNone/>
            </a:pPr>
            <a:r>
              <a:rPr lang="en-US" sz="1200" dirty="0">
                <a:solidFill>
                  <a:srgbClr val="B8B8B8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중보·재정·행정·전문 사역으로</a:t>
            </a:r>
            <a:endParaRPr lang="en-US" sz="1200" dirty="0"/>
          </a:p>
          <a:p>
            <a:pPr marL="0" indent="0" algn="ctr">
              <a:buNone/>
            </a:pPr>
            <a:r>
              <a:rPr lang="en-US" sz="1200" dirty="0">
                <a:solidFill>
                  <a:srgbClr val="B8B8B8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현장을 지원합니다.</a:t>
            </a:r>
            <a:endParaRPr lang="en-US" sz="1200" dirty="0"/>
          </a:p>
        </p:txBody>
      </p:sp>
      <p:pic>
        <p:nvPicPr>
          <p:cNvPr id="22" name="Image 6" descr="preencoded.png"/>
          <p:cNvPicPr>
            <a:picLocks noChangeAspect="1"/>
          </p:cNvPicPr>
          <p:nvPr/>
        </p:nvPicPr>
        <p:blipFill>
          <a:blip r:embed="rId4"/>
          <a:srcRect l="-12" r="-12"/>
          <a:stretch/>
        </p:blipFill>
        <p:spPr>
          <a:xfrm>
            <a:off x="8635594" y="2190902"/>
            <a:ext cx="2794406" cy="4188866"/>
          </a:xfrm>
          <a:prstGeom prst="rect">
            <a:avLst/>
          </a:prstGeom>
        </p:spPr>
      </p:pic>
      <p:sp>
        <p:nvSpPr>
          <p:cNvPr id="23" name="Text 14"/>
          <p:cNvSpPr txBox="1"/>
          <p:nvPr/>
        </p:nvSpPr>
        <p:spPr>
          <a:xfrm>
            <a:off x="8893454" y="2400300"/>
            <a:ext cx="286207" cy="5148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700" b="1" dirty="0">
                <a:solidFill>
                  <a:srgbClr val="D4AF37">
                    <a:alpha val="30000"/>
                  </a:srgbClr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3</a:t>
            </a:r>
            <a:endParaRPr lang="en-US" sz="2700" dirty="0"/>
          </a:p>
        </p:txBody>
      </p:sp>
      <p:pic>
        <p:nvPicPr>
          <p:cNvPr id="24" name="Image 7" descr="preencoded.png"/>
          <p:cNvPicPr>
            <a:picLocks noChangeAspect="1"/>
          </p:cNvPicPr>
          <p:nvPr/>
        </p:nvPicPr>
        <p:blipFill>
          <a:blip r:embed="rId8"/>
          <a:srcRect l="-36" r="-36"/>
          <a:stretch/>
        </p:blipFill>
        <p:spPr>
          <a:xfrm>
            <a:off x="9556394" y="2829154"/>
            <a:ext cx="952805" cy="761695"/>
          </a:xfrm>
          <a:prstGeom prst="rect">
            <a:avLst/>
          </a:prstGeom>
        </p:spPr>
      </p:pic>
      <p:sp>
        <p:nvSpPr>
          <p:cNvPr id="25" name="Text 15"/>
          <p:cNvSpPr txBox="1"/>
          <p:nvPr/>
        </p:nvSpPr>
        <p:spPr>
          <a:xfrm>
            <a:off x="9468612" y="3972154"/>
            <a:ext cx="1137514" cy="4005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100" b="1" dirty="0">
                <a:solidFill>
                  <a:srgbClr val="FFFFF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대한국민</a:t>
            </a:r>
            <a:endParaRPr lang="en-US" sz="2100" dirty="0"/>
          </a:p>
        </p:txBody>
      </p:sp>
      <p:sp>
        <p:nvSpPr>
          <p:cNvPr id="26" name="Text 16"/>
          <p:cNvSpPr txBox="1"/>
          <p:nvPr/>
        </p:nvSpPr>
        <p:spPr>
          <a:xfrm>
            <a:off x="9819742" y="4466844"/>
            <a:ext cx="428854" cy="286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dirty="0">
                <a:solidFill>
                  <a:srgbClr val="D4AF37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성도</a:t>
            </a:r>
            <a:endParaRPr lang="en-US" sz="1500" dirty="0"/>
          </a:p>
        </p:txBody>
      </p:sp>
      <p:sp>
        <p:nvSpPr>
          <p:cNvPr id="27" name="Text 17"/>
          <p:cNvSpPr txBox="1"/>
          <p:nvPr/>
        </p:nvSpPr>
        <p:spPr>
          <a:xfrm>
            <a:off x="9069019" y="4943246"/>
            <a:ext cx="1932127" cy="103875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1200" dirty="0">
                <a:solidFill>
                  <a:srgbClr val="B8B8B8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세금으로 비행기를 살 수 있게</a:t>
            </a:r>
            <a:endParaRPr lang="en-US" sz="1200" dirty="0"/>
          </a:p>
          <a:p>
            <a:pPr marL="0" indent="0" algn="ctr">
              <a:buNone/>
            </a:pPr>
            <a:r>
              <a:rPr lang="en-US" sz="1200" dirty="0">
                <a:solidFill>
                  <a:srgbClr val="B8B8B8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돕는 대한국민들.</a:t>
            </a:r>
            <a:endParaRPr lang="en-US" sz="1200" dirty="0"/>
          </a:p>
          <a:p>
            <a:pPr marL="0" indent="0" algn="ctr">
              <a:buNone/>
            </a:pPr>
            <a:r>
              <a:rPr lang="en-US" sz="1200" dirty="0">
                <a:solidFill>
                  <a:srgbClr val="B8B8B8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교회의 예배와 헌신으로</a:t>
            </a:r>
            <a:endParaRPr lang="en-US" sz="1200" dirty="0"/>
          </a:p>
          <a:p>
            <a:pPr marL="0" indent="0" algn="ctr">
              <a:buNone/>
            </a:pPr>
            <a:r>
              <a:rPr lang="en-US" sz="1200" dirty="0">
                <a:solidFill>
                  <a:srgbClr val="B8B8B8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선교 생태계를 유지합니다.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A1628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p/>
        </p:txBody>
      </p:sp>
      <p:sp>
        <p:nvSpPr>
          <p:cNvPr id="3" name="Shape 1"/>
          <p:cNvSpPr/>
          <p:nvPr/>
        </p:nvSpPr>
        <p:spPr>
          <a:xfrm>
            <a:off x="3238805" y="571500"/>
            <a:ext cx="5715000" cy="5715000"/>
          </a:xfrm>
          <a:prstGeom prst="ellipse">
            <a:avLst/>
          </a:prstGeom>
          <a:solidFill>
            <a:srgbClr val="D4AF37">
              <a:alpha val="3000"/>
            </a:srgbClr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p/>
        </p:txBody>
      </p:sp>
      <p:sp>
        <p:nvSpPr>
          <p:cNvPr id="4" name="Text 2"/>
          <p:cNvSpPr txBox="1"/>
          <p:nvPr/>
        </p:nvSpPr>
        <p:spPr>
          <a:xfrm>
            <a:off x="609905" y="571500"/>
            <a:ext cx="10972800" cy="80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4200" b="1" dirty="0">
                <a:solidFill>
                  <a:srgbClr val="D4AF37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나는 어디에 속해 있나요?</a:t>
            </a:r>
            <a:endParaRPr lang="en-US" sz="4200" dirty="0"/>
          </a:p>
        </p:txBody>
      </p:sp>
      <p:sp>
        <p:nvSpPr>
          <p:cNvPr id="5" name="Text 3"/>
          <p:cNvSpPr txBox="1"/>
          <p:nvPr/>
        </p:nvSpPr>
        <p:spPr>
          <a:xfrm>
            <a:off x="666598" y="1514246"/>
            <a:ext cx="10858500" cy="3145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dirty="0">
                <a:solidFill>
                  <a:srgbClr val="E0E0E0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주님은 나를 어디로 부르시는가?</a:t>
            </a:r>
            <a:endParaRPr lang="en-US" sz="1600" dirty="0"/>
          </a:p>
        </p:txBody>
      </p:sp>
      <p:sp>
        <p:nvSpPr>
          <p:cNvPr id="6" name="Shape 4"/>
          <p:cNvSpPr/>
          <p:nvPr/>
        </p:nvSpPr>
        <p:spPr>
          <a:xfrm>
            <a:off x="761695" y="5257800"/>
            <a:ext cx="10668305" cy="1410005"/>
          </a:xfrm>
          <a:prstGeom prst="roundRect">
            <a:avLst>
              <a:gd name="adj" fmla="val 5258"/>
            </a:avLst>
          </a:prstGeom>
          <a:solidFill>
            <a:srgbClr val="D4AF37">
              <a:alpha val="10000"/>
            </a:srgbClr>
          </a:solidFill>
          <a:ln w="25400">
            <a:solidFill>
              <a:srgbClr val="D4AF37">
                <a:alpha val="40000"/>
              </a:srgbClr>
            </a:solidFill>
            <a:prstDash val="solid"/>
          </a:ln>
        </p:spPr>
        <p:txBody>
          <a:bodyPr/>
          <a:p/>
        </p:txBody>
      </p:sp>
      <p:sp>
        <p:nvSpPr>
          <p:cNvPr id="7" name="Text 5"/>
          <p:cNvSpPr txBox="1"/>
          <p:nvPr/>
        </p:nvSpPr>
        <p:spPr>
          <a:xfrm>
            <a:off x="1067105" y="5562295"/>
            <a:ext cx="10058400" cy="34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dirty="0">
                <a:solidFill>
                  <a:srgbClr val="FFFFF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만약 지금 </a:t>
            </a:r>
            <a:r>
              <a:rPr lang="en-US" sz="1600" b="1" dirty="0">
                <a:solidFill>
                  <a:srgbClr val="D4AF37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③</a:t>
            </a:r>
            <a:r>
              <a:rPr lang="en-US" sz="1600" dirty="0">
                <a:solidFill>
                  <a:srgbClr val="FFFFF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이라면, 훈련을 통해 </a:t>
            </a:r>
            <a:r>
              <a:rPr lang="en-US" sz="1600" b="1" dirty="0">
                <a:solidFill>
                  <a:srgbClr val="D4AF37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②, ①</a:t>
            </a:r>
            <a:r>
              <a:rPr lang="en-US" sz="1600" dirty="0">
                <a:solidFill>
                  <a:srgbClr val="FFFFF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로 전진하십시오</a:t>
            </a:r>
            <a:endParaRPr lang="en-US" sz="1600" dirty="0"/>
          </a:p>
        </p:txBody>
      </p:sp>
      <p:sp>
        <p:nvSpPr>
          <p:cNvPr id="8" name="Text 6"/>
          <p:cNvSpPr txBox="1"/>
          <p:nvPr/>
        </p:nvSpPr>
        <p:spPr>
          <a:xfrm>
            <a:off x="2000707" y="6088075"/>
            <a:ext cx="4000500" cy="2770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D4AF37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질문:</a:t>
            </a:r>
            <a:r>
              <a:rPr lang="en-US" sz="1300" dirty="0">
                <a:solidFill>
                  <a:srgbClr val="B8B8B8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 주님은 나를 어디로 부르시는가?</a:t>
            </a:r>
            <a:endParaRPr lang="en-US" sz="1300" dirty="0"/>
          </a:p>
        </p:txBody>
      </p:sp>
      <p:sp>
        <p:nvSpPr>
          <p:cNvPr id="9" name="Text 7"/>
          <p:cNvSpPr txBox="1"/>
          <p:nvPr/>
        </p:nvSpPr>
        <p:spPr>
          <a:xfrm>
            <a:off x="6191402" y="6088075"/>
            <a:ext cx="4000500" cy="2770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D4AF37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결단:</a:t>
            </a:r>
            <a:r>
              <a:rPr lang="en-US" sz="1300" dirty="0">
                <a:solidFill>
                  <a:srgbClr val="B8B8B8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 오늘, 한 걸음 순종하겠습니다</a:t>
            </a:r>
            <a:endParaRPr lang="en-US" sz="1300" dirty="0"/>
          </a:p>
        </p:txBody>
      </p:sp>
      <p:sp>
        <p:nvSpPr>
          <p:cNvPr id="10" name="Shape 8"/>
          <p:cNvSpPr/>
          <p:nvPr/>
        </p:nvSpPr>
        <p:spPr>
          <a:xfrm>
            <a:off x="1762049" y="2257654"/>
            <a:ext cx="2667305" cy="2619756"/>
          </a:xfrm>
          <a:prstGeom prst="roundRect">
            <a:avLst>
              <a:gd name="adj" fmla="val 2031"/>
            </a:avLst>
          </a:prstGeom>
          <a:solidFill>
            <a:srgbClr val="FFFFFF">
              <a:alpha val="5000"/>
            </a:srgbClr>
          </a:solidFill>
          <a:ln w="25400">
            <a:solidFill>
              <a:srgbClr val="D4AF37">
                <a:alpha val="60000"/>
              </a:srgbClr>
            </a:solidFill>
            <a:prstDash val="solid"/>
          </a:ln>
        </p:spPr>
        <p:txBody>
          <a:bodyPr/>
          <a:p/>
        </p:txBody>
      </p:sp>
      <p:sp>
        <p:nvSpPr>
          <p:cNvPr id="11" name="Shape 9"/>
          <p:cNvSpPr/>
          <p:nvPr/>
        </p:nvSpPr>
        <p:spPr>
          <a:xfrm>
            <a:off x="3743554" y="2419502"/>
            <a:ext cx="476402" cy="476402"/>
          </a:xfrm>
          <a:prstGeom prst="ellipse">
            <a:avLst/>
          </a:prstGeom>
          <a:solidFill>
            <a:srgbClr val="D4AF37">
              <a:alpha val="20000"/>
            </a:srgbClr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p/>
        </p:txBody>
      </p:sp>
      <p:sp>
        <p:nvSpPr>
          <p:cNvPr id="12" name="Text 10"/>
          <p:cNvSpPr txBox="1"/>
          <p:nvPr/>
        </p:nvSpPr>
        <p:spPr>
          <a:xfrm>
            <a:off x="3847795" y="2457907"/>
            <a:ext cx="352958" cy="4005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100" b="1" dirty="0">
                <a:solidFill>
                  <a:srgbClr val="D4AF37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①</a:t>
            </a:r>
            <a:endParaRPr lang="en-US" sz="2100" dirty="0"/>
          </a:p>
        </p:txBody>
      </p:sp>
      <p:pic>
        <p:nvPicPr>
          <p:cNvPr id="13" name="Image 0" descr="preencoded.png"/>
          <p:cNvPicPr>
            <a:picLocks noChangeAspect="1"/>
          </p:cNvPicPr>
          <p:nvPr/>
        </p:nvPicPr>
        <p:blipFill>
          <a:blip r:embed="rId3"/>
          <a:srcRect l="-315" r="-315"/>
          <a:stretch/>
        </p:blipFill>
        <p:spPr>
          <a:xfrm>
            <a:off x="2676449" y="2826410"/>
            <a:ext cx="838505" cy="666598"/>
          </a:xfrm>
          <a:prstGeom prst="rect">
            <a:avLst/>
          </a:prstGeom>
        </p:spPr>
      </p:pic>
      <p:sp>
        <p:nvSpPr>
          <p:cNvPr id="14" name="Text 11"/>
          <p:cNvSpPr txBox="1"/>
          <p:nvPr/>
        </p:nvSpPr>
        <p:spPr>
          <a:xfrm>
            <a:off x="2701138" y="3810305"/>
            <a:ext cx="792785" cy="37216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900" b="1" dirty="0">
                <a:solidFill>
                  <a:srgbClr val="FFFFF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선교사</a:t>
            </a:r>
            <a:endParaRPr lang="en-US" sz="1900" dirty="0"/>
          </a:p>
        </p:txBody>
      </p:sp>
      <p:sp>
        <p:nvSpPr>
          <p:cNvPr id="15" name="Text 12"/>
          <p:cNvSpPr txBox="1"/>
          <p:nvPr/>
        </p:nvSpPr>
        <p:spPr>
          <a:xfrm>
            <a:off x="2599639" y="4257446"/>
            <a:ext cx="993038" cy="25786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dirty="0">
                <a:solidFill>
                  <a:srgbClr val="D4AF37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현장 사역자</a:t>
            </a:r>
            <a:endParaRPr lang="en-US" sz="1300" dirty="0"/>
          </a:p>
        </p:txBody>
      </p:sp>
      <p:sp>
        <p:nvSpPr>
          <p:cNvPr id="16" name="Shape 13"/>
          <p:cNvSpPr/>
          <p:nvPr/>
        </p:nvSpPr>
        <p:spPr>
          <a:xfrm>
            <a:off x="4762195" y="2257654"/>
            <a:ext cx="2667305" cy="2619756"/>
          </a:xfrm>
          <a:prstGeom prst="roundRect">
            <a:avLst>
              <a:gd name="adj" fmla="val 2031"/>
            </a:avLst>
          </a:prstGeom>
          <a:solidFill>
            <a:srgbClr val="FFFFFF">
              <a:alpha val="5000"/>
            </a:srgbClr>
          </a:solidFill>
          <a:ln w="25400">
            <a:solidFill>
              <a:srgbClr val="D4AF37">
                <a:alpha val="60000"/>
              </a:srgbClr>
            </a:solidFill>
            <a:prstDash val="solid"/>
          </a:ln>
        </p:spPr>
        <p:txBody>
          <a:bodyPr/>
          <a:p/>
        </p:txBody>
      </p:sp>
      <p:sp>
        <p:nvSpPr>
          <p:cNvPr id="17" name="Shape 14"/>
          <p:cNvSpPr/>
          <p:nvPr/>
        </p:nvSpPr>
        <p:spPr>
          <a:xfrm>
            <a:off x="6743700" y="2419502"/>
            <a:ext cx="476402" cy="476402"/>
          </a:xfrm>
          <a:prstGeom prst="ellipse">
            <a:avLst/>
          </a:prstGeom>
          <a:solidFill>
            <a:srgbClr val="D4AF37">
              <a:alpha val="20000"/>
            </a:srgbClr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p/>
        </p:txBody>
      </p:sp>
      <p:sp>
        <p:nvSpPr>
          <p:cNvPr id="18" name="Text 15"/>
          <p:cNvSpPr txBox="1"/>
          <p:nvPr/>
        </p:nvSpPr>
        <p:spPr>
          <a:xfrm>
            <a:off x="6847942" y="2457907"/>
            <a:ext cx="352958" cy="4005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100" b="1" dirty="0">
                <a:solidFill>
                  <a:srgbClr val="D4AF37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②</a:t>
            </a:r>
            <a:endParaRPr lang="en-US" sz="2100" dirty="0"/>
          </a:p>
        </p:txBody>
      </p:sp>
      <p:pic>
        <p:nvPicPr>
          <p:cNvPr id="19" name="Image 1" descr="preencoded.png"/>
          <p:cNvPicPr>
            <a:picLocks noChangeAspect="1"/>
          </p:cNvPicPr>
          <p:nvPr/>
        </p:nvPicPr>
        <p:blipFill>
          <a:blip r:embed="rId4"/>
          <a:srcRect l="-315" r="-315"/>
          <a:stretch/>
        </p:blipFill>
        <p:spPr>
          <a:xfrm>
            <a:off x="5676595" y="2826410"/>
            <a:ext cx="838505" cy="666598"/>
          </a:xfrm>
          <a:prstGeom prst="rect">
            <a:avLst/>
          </a:prstGeom>
        </p:spPr>
      </p:pic>
      <p:sp>
        <p:nvSpPr>
          <p:cNvPr id="20" name="Text 16"/>
          <p:cNvSpPr txBox="1"/>
          <p:nvPr/>
        </p:nvSpPr>
        <p:spPr>
          <a:xfrm>
            <a:off x="5437937" y="3810305"/>
            <a:ext cx="1320394" cy="37216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900" b="1" dirty="0">
                <a:solidFill>
                  <a:srgbClr val="FFFFF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선교동역자</a:t>
            </a:r>
            <a:endParaRPr lang="en-US" sz="1900" dirty="0"/>
          </a:p>
        </p:txBody>
      </p:sp>
      <p:sp>
        <p:nvSpPr>
          <p:cNvPr id="21" name="Text 17"/>
          <p:cNvSpPr txBox="1"/>
          <p:nvPr/>
        </p:nvSpPr>
        <p:spPr>
          <a:xfrm>
            <a:off x="5224882" y="4257446"/>
            <a:ext cx="1746504" cy="25786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dirty="0">
                <a:solidFill>
                  <a:srgbClr val="D4AF37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중보·재정·전문 지원</a:t>
            </a:r>
            <a:endParaRPr lang="en-US" sz="1300" dirty="0"/>
          </a:p>
        </p:txBody>
      </p:sp>
      <p:pic>
        <p:nvPicPr>
          <p:cNvPr id="22" name="Image 2" descr="preencoded.png"/>
          <p:cNvPicPr>
            <a:picLocks noChangeAspect="1"/>
          </p:cNvPicPr>
          <p:nvPr/>
        </p:nvPicPr>
        <p:blipFill>
          <a:blip r:embed="rId5"/>
          <a:srcRect t="-2" b="-2"/>
          <a:stretch/>
        </p:blipFill>
        <p:spPr>
          <a:xfrm>
            <a:off x="7763256" y="2257654"/>
            <a:ext cx="2667305" cy="2619756"/>
          </a:xfrm>
          <a:prstGeom prst="rect">
            <a:avLst/>
          </a:prstGeom>
        </p:spPr>
      </p:pic>
      <p:sp>
        <p:nvSpPr>
          <p:cNvPr id="23" name="Shape 18"/>
          <p:cNvSpPr/>
          <p:nvPr/>
        </p:nvSpPr>
        <p:spPr>
          <a:xfrm>
            <a:off x="8679485" y="2171700"/>
            <a:ext cx="838505" cy="314554"/>
          </a:xfrm>
          <a:prstGeom prst="roundRect">
            <a:avLst>
              <a:gd name="adj" fmla="val 176180"/>
            </a:avLst>
          </a:prstGeom>
          <a:solidFill>
            <a:srgbClr val="D4AF37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p/>
        </p:txBody>
      </p:sp>
      <p:sp>
        <p:nvSpPr>
          <p:cNvPr id="24" name="Text 19"/>
          <p:cNvSpPr txBox="1"/>
          <p:nvPr/>
        </p:nvSpPr>
        <p:spPr>
          <a:xfrm>
            <a:off x="8832190" y="2229307"/>
            <a:ext cx="654710" cy="2002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b="1" dirty="0">
                <a:solidFill>
                  <a:srgbClr val="0A1628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지금 여기</a:t>
            </a:r>
            <a:endParaRPr lang="en-US" sz="1000" dirty="0"/>
          </a:p>
        </p:txBody>
      </p:sp>
      <p:sp>
        <p:nvSpPr>
          <p:cNvPr id="25" name="Shape 20"/>
          <p:cNvSpPr/>
          <p:nvPr/>
        </p:nvSpPr>
        <p:spPr>
          <a:xfrm>
            <a:off x="9734702" y="2428646"/>
            <a:ext cx="476402" cy="476402"/>
          </a:xfrm>
          <a:prstGeom prst="ellipse">
            <a:avLst/>
          </a:prstGeom>
          <a:solidFill>
            <a:srgbClr val="D4AF37">
              <a:alpha val="20000"/>
            </a:srgbClr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p/>
        </p:txBody>
      </p:sp>
      <p:sp>
        <p:nvSpPr>
          <p:cNvPr id="26" name="Text 21"/>
          <p:cNvSpPr txBox="1"/>
          <p:nvPr/>
        </p:nvSpPr>
        <p:spPr>
          <a:xfrm>
            <a:off x="9838944" y="2467051"/>
            <a:ext cx="352958" cy="4005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100" b="1" dirty="0">
                <a:solidFill>
                  <a:srgbClr val="D4AF37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③</a:t>
            </a:r>
            <a:endParaRPr lang="en-US" sz="2100" dirty="0"/>
          </a:p>
        </p:txBody>
      </p:sp>
      <p:pic>
        <p:nvPicPr>
          <p:cNvPr id="27" name="Image 3" descr="preencoded.png"/>
          <p:cNvPicPr>
            <a:picLocks noChangeAspect="1"/>
          </p:cNvPicPr>
          <p:nvPr/>
        </p:nvPicPr>
        <p:blipFill>
          <a:blip r:embed="rId6"/>
          <a:srcRect l="-315" r="-315"/>
          <a:stretch/>
        </p:blipFill>
        <p:spPr>
          <a:xfrm>
            <a:off x="8677656" y="2826410"/>
            <a:ext cx="838505" cy="666598"/>
          </a:xfrm>
          <a:prstGeom prst="rect">
            <a:avLst/>
          </a:prstGeom>
        </p:spPr>
      </p:pic>
      <p:sp>
        <p:nvSpPr>
          <p:cNvPr id="28" name="Text 22"/>
          <p:cNvSpPr txBox="1"/>
          <p:nvPr/>
        </p:nvSpPr>
        <p:spPr>
          <a:xfrm>
            <a:off x="8830361" y="3810305"/>
            <a:ext cx="534010" cy="37216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900" b="1" dirty="0">
                <a:solidFill>
                  <a:srgbClr val="FFFFF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성도</a:t>
            </a:r>
            <a:endParaRPr lang="en-US" sz="1900" dirty="0"/>
          </a:p>
        </p:txBody>
      </p:sp>
      <p:sp>
        <p:nvSpPr>
          <p:cNvPr id="29" name="Text 23"/>
          <p:cNvSpPr txBox="1"/>
          <p:nvPr/>
        </p:nvSpPr>
        <p:spPr>
          <a:xfrm>
            <a:off x="8600846" y="4257446"/>
            <a:ext cx="993038" cy="25786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dirty="0">
                <a:solidFill>
                  <a:srgbClr val="D4AF37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예배와 헌신</a:t>
            </a:r>
            <a:endParaRPr lang="en-US" sz="1300" dirty="0"/>
          </a:p>
        </p:txBody>
      </p:sp>
      <p:pic>
        <p:nvPicPr>
          <p:cNvPr id="30" name="Image 4" descr="preencoded.png"/>
          <p:cNvPicPr>
            <a:picLocks noChangeAspect="1"/>
          </p:cNvPicPr>
          <p:nvPr/>
        </p:nvPicPr>
        <p:blipFill>
          <a:blip r:embed="rId7"/>
          <a:srcRect l="-17" r="-17"/>
          <a:stretch/>
        </p:blipFill>
        <p:spPr>
          <a:xfrm>
            <a:off x="7362749" y="3396082"/>
            <a:ext cx="333756" cy="381305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A1628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p/>
        </p:txBody>
      </p:sp>
      <p:sp>
        <p:nvSpPr>
          <p:cNvPr id="3" name="Shape 1"/>
          <p:cNvSpPr/>
          <p:nvPr/>
        </p:nvSpPr>
        <p:spPr>
          <a:xfrm>
            <a:off x="7429500" y="571500"/>
            <a:ext cx="5715000" cy="5715000"/>
          </a:xfrm>
          <a:prstGeom prst="ellipse">
            <a:avLst/>
          </a:prstGeom>
          <a:solidFill>
            <a:srgbClr val="D4AF37">
              <a:alpha val="3000"/>
            </a:srgbClr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p/>
        </p:txBody>
      </p:sp>
      <p:sp>
        <p:nvSpPr>
          <p:cNvPr id="4" name="Text 2"/>
          <p:cNvSpPr txBox="1"/>
          <p:nvPr/>
        </p:nvSpPr>
        <p:spPr>
          <a:xfrm>
            <a:off x="609905" y="571500"/>
            <a:ext cx="10972800" cy="7434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900" b="1" dirty="0">
                <a:solidFill>
                  <a:srgbClr val="D4AF37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12주 훈련의 변화</a:t>
            </a:r>
            <a:endParaRPr lang="en-US" sz="3900" dirty="0"/>
          </a:p>
        </p:txBody>
      </p:sp>
      <p:sp>
        <p:nvSpPr>
          <p:cNvPr id="5" name="Text 3"/>
          <p:cNvSpPr txBox="1"/>
          <p:nvPr/>
        </p:nvSpPr>
        <p:spPr>
          <a:xfrm>
            <a:off x="666598" y="1410005"/>
            <a:ext cx="10858500" cy="286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dirty="0">
                <a:solidFill>
                  <a:srgbClr val="E0E0E0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퍼스펙티브스가 만드는 삶의 전환</a:t>
            </a:r>
            <a:endParaRPr lang="en-US" sz="1500" dirty="0"/>
          </a:p>
        </p:txBody>
      </p:sp>
      <p:sp>
        <p:nvSpPr>
          <p:cNvPr id="6" name="Shape 4"/>
          <p:cNvSpPr/>
          <p:nvPr/>
        </p:nvSpPr>
        <p:spPr>
          <a:xfrm>
            <a:off x="761695" y="2124151"/>
            <a:ext cx="4667098" cy="4562856"/>
          </a:xfrm>
          <a:prstGeom prst="roundRect">
            <a:avLst>
              <a:gd name="adj" fmla="val 669"/>
            </a:avLst>
          </a:prstGeom>
          <a:solidFill>
            <a:srgbClr val="FFFFFF">
              <a:alpha val="3000"/>
            </a:srgbClr>
          </a:solidFill>
          <a:ln w="25400">
            <a:solidFill>
              <a:srgbClr val="FFFFFF">
                <a:alpha val="10000"/>
              </a:srgbClr>
            </a:solidFill>
            <a:prstDash val="solid"/>
          </a:ln>
        </p:spPr>
        <p:txBody>
          <a:bodyPr/>
          <a:p/>
        </p:txBody>
      </p:sp>
      <p:sp>
        <p:nvSpPr>
          <p:cNvPr id="7" name="Text 5"/>
          <p:cNvSpPr txBox="1"/>
          <p:nvPr/>
        </p:nvSpPr>
        <p:spPr>
          <a:xfrm>
            <a:off x="972007" y="2476195"/>
            <a:ext cx="4248302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400" b="1" dirty="0">
                <a:solidFill>
                  <a:srgbClr val="FFFFFF">
                    <a:alpha val="40000"/>
                  </a:srgbClr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수료 전</a:t>
            </a:r>
            <a:endParaRPr lang="en-US" sz="2400" dirty="0"/>
          </a:p>
        </p:txBody>
      </p:sp>
      <p:sp>
        <p:nvSpPr>
          <p:cNvPr id="8" name="Text 6"/>
          <p:cNvSpPr txBox="1"/>
          <p:nvPr/>
        </p:nvSpPr>
        <p:spPr>
          <a:xfrm>
            <a:off x="1571854" y="3219602"/>
            <a:ext cx="3743554" cy="3145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600" b="1" dirty="0">
                <a:solidFill>
                  <a:srgbClr val="FFFFFF">
                    <a:alpha val="50000"/>
                  </a:srgbClr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막연한 인식</a:t>
            </a:r>
            <a:endParaRPr lang="en-US" sz="1600" dirty="0"/>
          </a:p>
        </p:txBody>
      </p:sp>
      <p:sp>
        <p:nvSpPr>
          <p:cNvPr id="9" name="Text 7"/>
          <p:cNvSpPr txBox="1"/>
          <p:nvPr/>
        </p:nvSpPr>
        <p:spPr>
          <a:xfrm>
            <a:off x="1571854" y="3610051"/>
            <a:ext cx="3629254" cy="49560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200" dirty="0">
                <a:solidFill>
                  <a:srgbClr val="FFFFFF">
                    <a:alpha val="35000"/>
                  </a:srgbClr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선교 = 해외 파송 정도로만 인식.</a:t>
            </a:r>
            <a:endParaRPr lang="en-US" sz="1200" dirty="0"/>
          </a:p>
          <a:p>
            <a:pPr marL="0" indent="0" algn="l">
              <a:buNone/>
            </a:pPr>
            <a:r>
              <a:rPr lang="en-US" sz="1200" dirty="0">
                <a:solidFill>
                  <a:srgbClr val="FFFFFF">
                    <a:alpha val="35000"/>
                  </a:srgbClr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구체적인 방향이 없음</a:t>
            </a:r>
            <a:endParaRPr lang="en-US" sz="1200" dirty="0"/>
          </a:p>
        </p:txBody>
      </p:sp>
      <p:sp>
        <p:nvSpPr>
          <p:cNvPr id="10" name="Text 8"/>
          <p:cNvSpPr txBox="1"/>
          <p:nvPr/>
        </p:nvSpPr>
        <p:spPr>
          <a:xfrm>
            <a:off x="1571854" y="4336085"/>
            <a:ext cx="3743554" cy="3145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600" b="1" dirty="0">
                <a:solidFill>
                  <a:srgbClr val="FFFFFF">
                    <a:alpha val="50000"/>
                  </a:srgbClr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개인 신앙 중심</a:t>
            </a:r>
            <a:endParaRPr lang="en-US" sz="1600" dirty="0"/>
          </a:p>
        </p:txBody>
      </p:sp>
      <p:sp>
        <p:nvSpPr>
          <p:cNvPr id="11" name="Text 9"/>
          <p:cNvSpPr txBox="1"/>
          <p:nvPr/>
        </p:nvSpPr>
        <p:spPr>
          <a:xfrm>
            <a:off x="1571854" y="4726534"/>
            <a:ext cx="3629254" cy="49560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200" dirty="0">
                <a:solidFill>
                  <a:srgbClr val="FFFFFF">
                    <a:alpha val="35000"/>
                  </a:srgbClr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나의 신앙에만 집중.</a:t>
            </a:r>
            <a:endParaRPr lang="en-US" sz="1200" dirty="0"/>
          </a:p>
          <a:p>
            <a:pPr marL="0" indent="0" algn="l">
              <a:buNone/>
            </a:pPr>
            <a:r>
              <a:rPr lang="en-US" sz="1200" dirty="0">
                <a:solidFill>
                  <a:srgbClr val="FFFFFF">
                    <a:alpha val="35000"/>
                  </a:srgbClr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하나님 나라 확장은 멀게만 느껴짐</a:t>
            </a:r>
            <a:endParaRPr lang="en-US" sz="1200" dirty="0"/>
          </a:p>
        </p:txBody>
      </p:sp>
      <p:sp>
        <p:nvSpPr>
          <p:cNvPr id="12" name="Text 10"/>
          <p:cNvSpPr txBox="1"/>
          <p:nvPr/>
        </p:nvSpPr>
        <p:spPr>
          <a:xfrm>
            <a:off x="1571854" y="5451653"/>
            <a:ext cx="3743554" cy="3145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600" b="1" dirty="0">
                <a:solidFill>
                  <a:srgbClr val="FFFFFF">
                    <a:alpha val="50000"/>
                  </a:srgbClr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모호한 동역</a:t>
            </a:r>
            <a:endParaRPr lang="en-US" sz="1600" dirty="0"/>
          </a:p>
        </p:txBody>
      </p:sp>
      <p:sp>
        <p:nvSpPr>
          <p:cNvPr id="13" name="Text 11"/>
          <p:cNvSpPr txBox="1"/>
          <p:nvPr/>
        </p:nvSpPr>
        <p:spPr>
          <a:xfrm>
            <a:off x="1571854" y="5842102"/>
            <a:ext cx="3629254" cy="49560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200" dirty="0">
                <a:solidFill>
                  <a:srgbClr val="FFFFFF">
                    <a:alpha val="35000"/>
                  </a:srgbClr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막연한 부담감만 있고</a:t>
            </a:r>
            <a:endParaRPr lang="en-US" sz="1200" dirty="0"/>
          </a:p>
          <a:p>
            <a:pPr marL="0" indent="0" algn="l">
              <a:buNone/>
            </a:pPr>
            <a:r>
              <a:rPr lang="en-US" sz="1200" dirty="0">
                <a:solidFill>
                  <a:srgbClr val="FFFFFF">
                    <a:alpha val="35000"/>
                  </a:srgbClr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어떻게 동역해야 할지 모름</a:t>
            </a:r>
            <a:endParaRPr lang="en-US" sz="1200" dirty="0"/>
          </a:p>
        </p:txBody>
      </p:sp>
      <p:sp>
        <p:nvSpPr>
          <p:cNvPr id="14" name="Text 12"/>
          <p:cNvSpPr txBox="1"/>
          <p:nvPr/>
        </p:nvSpPr>
        <p:spPr>
          <a:xfrm>
            <a:off x="5917997" y="4788713"/>
            <a:ext cx="362102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D4AF37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변화</a:t>
            </a:r>
            <a:endParaRPr lang="en-US" sz="1200" dirty="0"/>
          </a:p>
        </p:txBody>
      </p:sp>
      <p:pic>
        <p:nvPicPr>
          <p:cNvPr id="15" name="Image 0" descr="preencoded.png"/>
          <p:cNvPicPr>
            <a:picLocks noChangeAspect="1"/>
          </p:cNvPicPr>
          <p:nvPr/>
        </p:nvPicPr>
        <p:blipFill>
          <a:blip r:embed="rId3"/>
          <a:srcRect t="-1" b="-1"/>
          <a:stretch/>
        </p:blipFill>
        <p:spPr>
          <a:xfrm>
            <a:off x="6762902" y="2124151"/>
            <a:ext cx="4667098" cy="4558284"/>
          </a:xfrm>
          <a:prstGeom prst="rect">
            <a:avLst/>
          </a:prstGeom>
        </p:spPr>
      </p:pic>
      <p:sp>
        <p:nvSpPr>
          <p:cNvPr id="16" name="Text 13"/>
          <p:cNvSpPr txBox="1"/>
          <p:nvPr/>
        </p:nvSpPr>
        <p:spPr>
          <a:xfrm>
            <a:off x="6972300" y="2476195"/>
            <a:ext cx="4248302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400" b="1" dirty="0">
                <a:solidFill>
                  <a:srgbClr val="D4AF37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수료 후</a:t>
            </a:r>
            <a:endParaRPr lang="en-US" sz="2400" dirty="0"/>
          </a:p>
        </p:txBody>
      </p:sp>
      <p:sp>
        <p:nvSpPr>
          <p:cNvPr id="17" name="Text 14"/>
          <p:cNvSpPr txBox="1"/>
          <p:nvPr/>
        </p:nvSpPr>
        <p:spPr>
          <a:xfrm>
            <a:off x="7572146" y="3219602"/>
            <a:ext cx="3743554" cy="3145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600" b="1" dirty="0">
                <a:solidFill>
                  <a:srgbClr val="FFFFF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구체적 순종</a:t>
            </a:r>
            <a:endParaRPr lang="en-US" sz="1600" dirty="0"/>
          </a:p>
        </p:txBody>
      </p:sp>
      <p:sp>
        <p:nvSpPr>
          <p:cNvPr id="18" name="Text 15"/>
          <p:cNvSpPr txBox="1"/>
          <p:nvPr/>
        </p:nvSpPr>
        <p:spPr>
          <a:xfrm>
            <a:off x="7572146" y="3610051"/>
            <a:ext cx="3629254" cy="49560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200" dirty="0">
                <a:solidFill>
                  <a:srgbClr val="B8B8B8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삶 전체가 선교임을 깨달음.</a:t>
            </a:r>
            <a:endParaRPr lang="en-US" sz="1200" dirty="0"/>
          </a:p>
          <a:p>
            <a:pPr marL="0" indent="0" algn="l">
              <a:buNone/>
            </a:pPr>
            <a:r>
              <a:rPr lang="en-US" sz="1200" dirty="0">
                <a:solidFill>
                  <a:srgbClr val="B8B8B8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자리에서 시작되는 순종</a:t>
            </a:r>
            <a:endParaRPr lang="en-US" sz="1200" dirty="0"/>
          </a:p>
        </p:txBody>
      </p:sp>
      <p:sp>
        <p:nvSpPr>
          <p:cNvPr id="19" name="Text 16"/>
          <p:cNvSpPr txBox="1"/>
          <p:nvPr/>
        </p:nvSpPr>
        <p:spPr>
          <a:xfrm>
            <a:off x="7572146" y="4336085"/>
            <a:ext cx="3743554" cy="3145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600" b="1" dirty="0">
                <a:solidFill>
                  <a:srgbClr val="FFFFF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명확한 로드맵</a:t>
            </a:r>
            <a:endParaRPr lang="en-US" sz="1600" dirty="0"/>
          </a:p>
        </p:txBody>
      </p:sp>
      <p:sp>
        <p:nvSpPr>
          <p:cNvPr id="20" name="Text 17"/>
          <p:cNvSpPr txBox="1"/>
          <p:nvPr/>
        </p:nvSpPr>
        <p:spPr>
          <a:xfrm>
            <a:off x="7572146" y="4726534"/>
            <a:ext cx="3629254" cy="49560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200" dirty="0">
                <a:solidFill>
                  <a:srgbClr val="B8B8B8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중보·재정·전문역량 등</a:t>
            </a:r>
            <a:endParaRPr lang="en-US" sz="1200" dirty="0"/>
          </a:p>
          <a:p>
            <a:pPr marL="0" indent="0" algn="l">
              <a:buNone/>
            </a:pPr>
            <a:r>
              <a:rPr lang="en-US" sz="1200" dirty="0">
                <a:solidFill>
                  <a:srgbClr val="B8B8B8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구체적 동역 방식 확보</a:t>
            </a:r>
            <a:endParaRPr lang="en-US" sz="1200" dirty="0"/>
          </a:p>
        </p:txBody>
      </p:sp>
      <p:sp>
        <p:nvSpPr>
          <p:cNvPr id="21" name="Text 18"/>
          <p:cNvSpPr txBox="1"/>
          <p:nvPr/>
        </p:nvSpPr>
        <p:spPr>
          <a:xfrm>
            <a:off x="7572146" y="5451653"/>
            <a:ext cx="3743554" cy="3145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600" b="1" dirty="0">
                <a:solidFill>
                  <a:srgbClr val="FFFFF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네트워크 연결</a:t>
            </a:r>
            <a:endParaRPr lang="en-US" sz="1600" dirty="0"/>
          </a:p>
        </p:txBody>
      </p:sp>
      <p:sp>
        <p:nvSpPr>
          <p:cNvPr id="22" name="Text 19"/>
          <p:cNvSpPr txBox="1"/>
          <p:nvPr/>
        </p:nvSpPr>
        <p:spPr>
          <a:xfrm>
            <a:off x="7572146" y="5842102"/>
            <a:ext cx="3629254" cy="49560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200" dirty="0">
                <a:solidFill>
                  <a:srgbClr val="B8B8B8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공동체·멘토링·수료증으로</a:t>
            </a:r>
            <a:endParaRPr lang="en-US" sz="1200" dirty="0"/>
          </a:p>
          <a:p>
            <a:pPr marL="0" indent="0" algn="l">
              <a:buNone/>
            </a:pPr>
            <a:r>
              <a:rPr lang="en-US" sz="1200" dirty="0">
                <a:solidFill>
                  <a:srgbClr val="B8B8B8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다음 스텝 연결</a:t>
            </a:r>
            <a:endParaRPr lang="en-US" sz="1200" dirty="0"/>
          </a:p>
        </p:txBody>
      </p:sp>
      <p:pic>
        <p:nvPicPr>
          <p:cNvPr id="23" name="Image 1" descr="preencoded.png"/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>
            <a:off x="1100023" y="3300070"/>
            <a:ext cx="267005" cy="267005"/>
          </a:xfrm>
          <a:prstGeom prst="rect">
            <a:avLst/>
          </a:prstGeom>
        </p:spPr>
      </p:pic>
      <p:pic>
        <p:nvPicPr>
          <p:cNvPr id="24" name="Image 2" descr="preencoded.png"/>
          <p:cNvPicPr>
            <a:picLocks noChangeAspect="1"/>
          </p:cNvPicPr>
          <p:nvPr/>
        </p:nvPicPr>
        <p:blipFill>
          <a:blip r:embed="rId5"/>
          <a:srcRect l="-881" r="-881"/>
          <a:stretch/>
        </p:blipFill>
        <p:spPr>
          <a:xfrm>
            <a:off x="1114654" y="4416552"/>
            <a:ext cx="237744" cy="267005"/>
          </a:xfrm>
          <a:prstGeom prst="rect">
            <a:avLst/>
          </a:prstGeom>
        </p:spPr>
      </p:pic>
      <p:pic>
        <p:nvPicPr>
          <p:cNvPr id="25" name="Image 3" descr="preencoded.png"/>
          <p:cNvPicPr>
            <a:picLocks noChangeAspect="1"/>
          </p:cNvPicPr>
          <p:nvPr/>
        </p:nvPicPr>
        <p:blipFill>
          <a:blip r:embed="rId6"/>
          <a:srcRect/>
          <a:stretch/>
        </p:blipFill>
        <p:spPr>
          <a:xfrm>
            <a:off x="1067105" y="5533034"/>
            <a:ext cx="333756" cy="267005"/>
          </a:xfrm>
          <a:prstGeom prst="rect">
            <a:avLst/>
          </a:prstGeom>
        </p:spPr>
      </p:pic>
      <p:pic>
        <p:nvPicPr>
          <p:cNvPr id="26" name="Image 4" descr="preencoded.png"/>
          <p:cNvPicPr>
            <a:picLocks noChangeAspect="1"/>
          </p:cNvPicPr>
          <p:nvPr/>
        </p:nvPicPr>
        <p:blipFill>
          <a:blip r:embed="rId7"/>
          <a:srcRect l="-469" r="-469"/>
          <a:stretch/>
        </p:blipFill>
        <p:spPr>
          <a:xfrm>
            <a:off x="5843930" y="3964838"/>
            <a:ext cx="504749" cy="571500"/>
          </a:xfrm>
          <a:prstGeom prst="rect">
            <a:avLst/>
          </a:prstGeom>
        </p:spPr>
      </p:pic>
      <p:pic>
        <p:nvPicPr>
          <p:cNvPr id="27" name="Image 5" descr="preencoded.png"/>
          <p:cNvPicPr>
            <a:picLocks noChangeAspect="1"/>
          </p:cNvPicPr>
          <p:nvPr/>
        </p:nvPicPr>
        <p:blipFill>
          <a:blip r:embed="rId8"/>
          <a:srcRect/>
          <a:stretch/>
        </p:blipFill>
        <p:spPr>
          <a:xfrm>
            <a:off x="7101230" y="3300070"/>
            <a:ext cx="267005" cy="267005"/>
          </a:xfrm>
          <a:prstGeom prst="rect">
            <a:avLst/>
          </a:prstGeom>
        </p:spPr>
      </p:pic>
      <p:pic>
        <p:nvPicPr>
          <p:cNvPr id="28" name="Image 6" descr="preencoded.png"/>
          <p:cNvPicPr>
            <a:picLocks noChangeAspect="1"/>
          </p:cNvPicPr>
          <p:nvPr/>
        </p:nvPicPr>
        <p:blipFill>
          <a:blip r:embed="rId9"/>
          <a:srcRect l="-685" r="-685"/>
          <a:stretch/>
        </p:blipFill>
        <p:spPr>
          <a:xfrm>
            <a:off x="7082028" y="4416552"/>
            <a:ext cx="304495" cy="267005"/>
          </a:xfrm>
          <a:prstGeom prst="rect">
            <a:avLst/>
          </a:prstGeom>
        </p:spPr>
      </p:pic>
      <p:pic>
        <p:nvPicPr>
          <p:cNvPr id="29" name="Image 7" descr="preencoded.png"/>
          <p:cNvPicPr>
            <a:picLocks noChangeAspect="1"/>
          </p:cNvPicPr>
          <p:nvPr/>
        </p:nvPicPr>
        <p:blipFill>
          <a:blip r:embed="rId10"/>
          <a:srcRect/>
          <a:stretch/>
        </p:blipFill>
        <p:spPr>
          <a:xfrm>
            <a:off x="7067398" y="5533034"/>
            <a:ext cx="333756" cy="267005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A1628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p/>
        </p:txBody>
      </p:sp>
      <p:sp>
        <p:nvSpPr>
          <p:cNvPr id="3" name="Shape 1"/>
          <p:cNvSpPr/>
          <p:nvPr/>
        </p:nvSpPr>
        <p:spPr>
          <a:xfrm>
            <a:off x="3241091" y="-276933"/>
            <a:ext cx="5715000" cy="5715000"/>
          </a:xfrm>
          <a:prstGeom prst="ellipse">
            <a:avLst/>
          </a:prstGeom>
          <a:solidFill>
            <a:srgbClr val="D4AF37">
              <a:alpha val="4000"/>
            </a:srgbClr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p/>
        </p:txBody>
      </p:sp>
      <p:sp>
        <p:nvSpPr>
          <p:cNvPr id="4" name="Shape 2"/>
          <p:cNvSpPr/>
          <p:nvPr/>
        </p:nvSpPr>
        <p:spPr>
          <a:xfrm>
            <a:off x="2286000" y="-720418"/>
            <a:ext cx="7619695" cy="7619695"/>
          </a:xfrm>
          <a:prstGeom prst="ellipse">
            <a:avLst/>
          </a:prstGeom>
          <a:solidFill>
            <a:srgbClr val="D4AF37">
              <a:alpha val="2000"/>
            </a:srgbClr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p/>
        </p:txBody>
      </p:sp>
      <p:sp>
        <p:nvSpPr>
          <p:cNvPr id="5" name="Text 3"/>
          <p:cNvSpPr txBox="1"/>
          <p:nvPr/>
        </p:nvSpPr>
        <p:spPr>
          <a:xfrm>
            <a:off x="1096000" y="621457"/>
            <a:ext cx="10000000" cy="102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4800" b="1" dirty="0">
                <a:solidFill>
                  <a:srgbClr val="D4AF37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훈련에 참여해 주십시오.</a:t>
            </a:r>
            <a:endParaRPr lang="en-US" sz="5400" dirty="0"/>
          </a:p>
        </p:txBody>
      </p:sp>
      <p:sp>
        <p:nvSpPr>
          <p:cNvPr id="6" name="Shape 4"/>
          <p:cNvSpPr/>
          <p:nvPr/>
        </p:nvSpPr>
        <p:spPr>
          <a:xfrm>
            <a:off x="3419856" y="1840352"/>
            <a:ext cx="5352898" cy="1266444"/>
          </a:xfrm>
          <a:prstGeom prst="roundRect">
            <a:avLst>
              <a:gd name="adj" fmla="val 6514"/>
            </a:avLst>
          </a:prstGeom>
          <a:solidFill>
            <a:srgbClr val="D4AF37">
              <a:alpha val="8000"/>
            </a:srgbClr>
          </a:solidFill>
          <a:ln w="25400">
            <a:solidFill>
              <a:srgbClr val="D4AF37">
                <a:alpha val="40000"/>
              </a:srgbClr>
            </a:solidFill>
            <a:prstDash val="solid"/>
          </a:ln>
        </p:spPr>
        <p:txBody>
          <a:bodyPr/>
          <a:p/>
        </p:txBody>
      </p:sp>
      <p:sp>
        <p:nvSpPr>
          <p:cNvPr id="7" name="Text 5"/>
          <p:cNvSpPr txBox="1"/>
          <p:nvPr/>
        </p:nvSpPr>
        <p:spPr>
          <a:xfrm>
            <a:off x="3386023" y="2097299"/>
            <a:ext cx="5421478" cy="4005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900" dirty="0">
                <a:solidFill>
                  <a:srgbClr val="FFFFF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"군사로 모집한 자를 기쁘시게 하려 함이라."</a:t>
            </a:r>
            <a:endParaRPr lang="en-US" sz="1900" dirty="0"/>
          </a:p>
        </p:txBody>
      </p:sp>
      <p:sp>
        <p:nvSpPr>
          <p:cNvPr id="8" name="Text 6"/>
          <p:cNvSpPr txBox="1"/>
          <p:nvPr/>
        </p:nvSpPr>
        <p:spPr>
          <a:xfrm>
            <a:off x="3725266" y="2589246"/>
            <a:ext cx="4743907" cy="25786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D4AF37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디모데후서 2:4</a:t>
            </a:r>
            <a:endParaRPr lang="en-US" sz="1300" dirty="0"/>
          </a:p>
        </p:txBody>
      </p:sp>
      <p:sp>
        <p:nvSpPr>
          <p:cNvPr id="9" name="Text 7"/>
          <p:cNvSpPr txBox="1"/>
          <p:nvPr/>
        </p:nvSpPr>
        <p:spPr>
          <a:xfrm>
            <a:off x="3827678" y="3536895"/>
            <a:ext cx="4546397" cy="71506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1600" dirty="0">
                <a:solidFill>
                  <a:srgbClr val="E0E0E0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일시적 불편을 내려놓고, 훈련을 통해 그리스도의 좋은 군사가 되어 주시길 바랍니다.</a:t>
            </a:r>
            <a:endParaRPr lang="en-US" sz="1600" dirty="0"/>
          </a:p>
        </p:txBody>
      </p:sp>
      <p:sp>
        <p:nvSpPr>
          <p:cNvPr id="10" name="Text 8">
            <a:hlinkClick r:id="rId3"/>
          </p:cNvPr>
          <p:cNvSpPr txBox="1"/>
          <p:nvPr/>
        </p:nvSpPr>
        <p:spPr>
          <a:xfrm>
            <a:off x="5213033" y="4170620"/>
            <a:ext cx="1867211" cy="400507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gradFill flip="none" rotWithShape="1">
              <a:gsLst>
                <a:gs pos="0">
                  <a:schemeClr val="accent4">
                    <a:lumMod val="5000"/>
                    <a:lumOff val="95000"/>
                  </a:schemeClr>
                </a:gs>
                <a:gs pos="74000">
                  <a:schemeClr val="accent4">
                    <a:lumMod val="45000"/>
                    <a:lumOff val="55000"/>
                  </a:schemeClr>
                </a:gs>
                <a:gs pos="83000">
                  <a:schemeClr val="accent4">
                    <a:lumMod val="45000"/>
                    <a:lumOff val="55000"/>
                  </a:schemeClr>
                </a:gs>
                <a:gs pos="100000">
                  <a:schemeClr val="accent4">
                    <a:lumMod val="30000"/>
                    <a:lumOff val="70000"/>
                  </a:schemeClr>
                </a:gs>
              </a:gsLst>
              <a:lin ang="5400000" scaled="1"/>
              <a:tileRect/>
            </a:gradFill>
          </a:ln>
        </p:spPr>
        <p:txBody>
          <a:bodyPr wrap="square" lIns="144000" tIns="0" rIns="0" bIns="0" rtlCol="0" anchor="ctr"/>
          <a:lstStyle/>
          <a:p>
            <a:pPr marL="0" indent="0" algn="l">
              <a:buNone/>
            </a:pPr>
            <a:r>
              <a:rPr lang="en-US" sz="2100" b="1" dirty="0">
                <a:solidFill>
                  <a:srgbClr val="FFFF00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지금 신청하기</a:t>
            </a:r>
            <a:endParaRPr lang="en-US" sz="2100" dirty="0">
              <a:solidFill>
                <a:srgbClr val="FFFF00"/>
              </a:solidFill>
            </a:endParaRPr>
          </a:p>
        </p:txBody>
      </p:sp>
      <p:sp>
        <p:nvSpPr>
          <p:cNvPr id="11" name="Text 9"/>
          <p:cNvSpPr txBox="1"/>
          <p:nvPr/>
        </p:nvSpPr>
        <p:spPr>
          <a:xfrm>
            <a:off x="2713445" y="4836190"/>
            <a:ext cx="6733642" cy="25786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dirty="0">
                <a:solidFill>
                  <a:srgbClr val="B8B8B8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퍼스펙티브스 12주 과정 | 함께 훈련받아, 선교 현장을 움직이는 동역자가 됩시다</a:t>
            </a:r>
            <a:endParaRPr lang="en-US" sz="1300" dirty="0"/>
          </a:p>
        </p:txBody>
      </p:sp>
      <p:sp>
        <p:nvSpPr>
          <p:cNvPr id="12" name="Text 10"/>
          <p:cNvSpPr txBox="1"/>
          <p:nvPr/>
        </p:nvSpPr>
        <p:spPr>
          <a:xfrm>
            <a:off x="4551389" y="5379344"/>
            <a:ext cx="1121969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FFFFF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안보영 간사</a:t>
            </a:r>
            <a:endParaRPr lang="en-US" sz="1200" dirty="0"/>
          </a:p>
        </p:txBody>
      </p:sp>
      <p:sp>
        <p:nvSpPr>
          <p:cNvPr id="13" name="Text 11"/>
          <p:cNvSpPr txBox="1"/>
          <p:nvPr/>
        </p:nvSpPr>
        <p:spPr>
          <a:xfrm>
            <a:off x="4551389" y="5607944"/>
            <a:ext cx="1230782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B8B8B8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010-9421-4202</a:t>
            </a:r>
            <a:endParaRPr lang="en-US" sz="1200" dirty="0"/>
          </a:p>
        </p:txBody>
      </p:sp>
      <p:pic>
        <p:nvPicPr>
          <p:cNvPr id="14" name="Image 0" descr="preencoded.png"/>
          <p:cNvPicPr>
            <a:picLocks noChangeAspect="1"/>
          </p:cNvPicPr>
          <p:nvPr/>
        </p:nvPicPr>
        <p:blipFill>
          <a:blip r:embed="rId4"/>
          <a:srcRect t="-445" b="-445"/>
          <a:stretch/>
        </p:blipFill>
        <p:spPr>
          <a:xfrm>
            <a:off x="6063806" y="5417749"/>
            <a:ext cx="28346" cy="381305"/>
          </a:xfrm>
          <a:prstGeom prst="rect">
            <a:avLst/>
          </a:prstGeom>
        </p:spPr>
      </p:pic>
      <p:sp>
        <p:nvSpPr>
          <p:cNvPr id="15" name="Text 12"/>
          <p:cNvSpPr txBox="1"/>
          <p:nvPr/>
        </p:nvSpPr>
        <p:spPr>
          <a:xfrm>
            <a:off x="6873050" y="5379344"/>
            <a:ext cx="1121969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FFFFF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김동욱 집사</a:t>
            </a:r>
            <a:endParaRPr lang="en-US" sz="1200" dirty="0"/>
          </a:p>
        </p:txBody>
      </p:sp>
      <p:sp>
        <p:nvSpPr>
          <p:cNvPr id="16" name="Text 13"/>
          <p:cNvSpPr txBox="1"/>
          <p:nvPr/>
        </p:nvSpPr>
        <p:spPr>
          <a:xfrm>
            <a:off x="6873050" y="5607944"/>
            <a:ext cx="1230782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B8B8B8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010-3526-4754</a:t>
            </a:r>
            <a:endParaRPr lang="en-US" sz="1200" dirty="0"/>
          </a:p>
        </p:txBody>
      </p:sp>
      <p:pic>
        <p:nvPicPr>
          <p:cNvPr id="18" name="Image 2" descr="preencoded.png"/>
          <p:cNvPicPr>
            <a:picLocks noChangeAspect="1"/>
          </p:cNvPicPr>
          <p:nvPr/>
        </p:nvPicPr>
        <p:blipFill>
          <a:blip r:embed="rId5"/>
          <a:srcRect/>
          <a:stretch/>
        </p:blipFill>
        <p:spPr>
          <a:xfrm>
            <a:off x="4245979" y="5517418"/>
            <a:ext cx="190195" cy="190195"/>
          </a:xfrm>
          <a:prstGeom prst="rect">
            <a:avLst/>
          </a:prstGeom>
        </p:spPr>
      </p:pic>
      <p:pic>
        <p:nvPicPr>
          <p:cNvPr id="19" name="Image 3" descr="preencoded.png"/>
          <p:cNvPicPr>
            <a:picLocks noChangeAspect="1"/>
          </p:cNvPicPr>
          <p:nvPr/>
        </p:nvPicPr>
        <p:blipFill>
          <a:blip r:embed="rId5"/>
          <a:srcRect/>
          <a:stretch/>
        </p:blipFill>
        <p:spPr>
          <a:xfrm>
            <a:off x="6568555" y="5517418"/>
            <a:ext cx="190195" cy="190195"/>
          </a:xfrm>
          <a:prstGeom prst="rect">
            <a:avLst/>
          </a:prstGeom>
        </p:spPr>
      </p:pic>
      <p:sp>
        <p:nvSpPr>
          <p:cNvPr id="17" name="TextBox 16">
            <a:hlinkClick r:id="rId7"/>
            <a:extLst>
              <a:ext uri="{FF2B5EF4-FFF2-40B4-BE49-F238E27FC236}">
                <a16:creationId xmlns:a16="http://schemas.microsoft.com/office/drawing/2014/main" id="{54FE9D9F-F44D-9F8D-A1CE-B153051A5FBD}"/>
              </a:ext>
            </a:extLst>
          </p:cNvPr>
          <p:cNvSpPr txBox="1"/>
          <p:nvPr/>
        </p:nvSpPr>
        <p:spPr>
          <a:xfrm>
            <a:off x="2461786" y="4207237"/>
            <a:ext cx="233596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000" dirty="0">
                <a:solidFill>
                  <a:schemeClr val="bg1"/>
                </a:solidFill>
              </a:rPr>
              <a:t>www.</a:t>
            </a:r>
            <a:r>
              <a:rPr lang="ko-KR" altLang="en-US" sz="2000" dirty="0" err="1">
                <a:solidFill>
                  <a:schemeClr val="bg1"/>
                </a:solidFill>
              </a:rPr>
              <a:t>온누리세종</a:t>
            </a:r>
            <a:r>
              <a:rPr lang="en-US" altLang="ko-KR" sz="2000" dirty="0">
                <a:solidFill>
                  <a:schemeClr val="bg1"/>
                </a:solidFill>
              </a:rPr>
              <a:t>.</a:t>
            </a:r>
            <a:r>
              <a:rPr lang="en-US" altLang="ko-KR" sz="2000" dirty="0" err="1">
                <a:solidFill>
                  <a:schemeClr val="bg1"/>
                </a:solidFill>
              </a:rPr>
              <a:t>kr</a:t>
            </a:r>
            <a:endParaRPr lang="ko-KR" altLang="en-US" sz="2000" dirty="0">
              <a:solidFill>
                <a:schemeClr val="bg1"/>
              </a:solidFill>
            </a:endParaRPr>
          </a:p>
        </p:txBody>
      </p:sp>
      <p:pic>
        <p:nvPicPr>
          <p:cNvPr id="22" name="그림 21">
            <a:extLst>
              <a:ext uri="{FF2B5EF4-FFF2-40B4-BE49-F238E27FC236}">
                <a16:creationId xmlns:a16="http://schemas.microsoft.com/office/drawing/2014/main" id="{DEE6B421-593A-1801-56E2-14BA62798F4F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8491395" y="3728938"/>
            <a:ext cx="1136872" cy="1136872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67</TotalTime>
  <Words>464</Words>
  <Application>Microsoft Office PowerPoint</Application>
  <PresentationFormat>와이드스크린</PresentationFormat>
  <Paragraphs>113</Paragraphs>
  <Slides>7</Slides>
  <Notes>7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7</vt:i4>
      </vt:variant>
    </vt:vector>
  </HeadingPairs>
  <TitlesOfParts>
    <vt:vector size="12" baseType="lpstr">
      <vt:lpstr>Noto Sans KR</vt:lpstr>
      <vt:lpstr>맑은 고딕</vt:lpstr>
      <vt:lpstr>Arial</vt:lpstr>
      <vt:lpstr>Calibri</vt:lpstr>
      <vt:lpstr>Office Theme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Company>Generated by Gen-Spark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Multi-page HTML Content</dc:title>
  <dc:subject>PptxGenJS Presentation</dc:subject>
  <dc:creator>Visual Extract to PPTX Converter</dc:creator>
  <cp:lastModifiedBy>김동욱</cp:lastModifiedBy>
  <cp:revision>6</cp:revision>
  <dcterms:created xsi:type="dcterms:W3CDTF">2026-02-06T14:08:29Z</dcterms:created>
  <dcterms:modified xsi:type="dcterms:W3CDTF">2026-02-06T15:47:40Z</dcterms:modified>
</cp:coreProperties>
</file>